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304" r:id="rId4"/>
    <p:sldId id="305" r:id="rId5"/>
    <p:sldId id="298" r:id="rId6"/>
    <p:sldId id="261" r:id="rId7"/>
    <p:sldId id="280" r:id="rId8"/>
    <p:sldId id="284" r:id="rId9"/>
    <p:sldId id="265" r:id="rId10"/>
    <p:sldId id="282" r:id="rId11"/>
    <p:sldId id="299" r:id="rId12"/>
    <p:sldId id="269" r:id="rId13"/>
    <p:sldId id="286" r:id="rId14"/>
    <p:sldId id="290" r:id="rId15"/>
    <p:sldId id="270" r:id="rId16"/>
    <p:sldId id="291" r:id="rId17"/>
    <p:sldId id="292" r:id="rId18"/>
    <p:sldId id="289" r:id="rId19"/>
    <p:sldId id="302" r:id="rId20"/>
    <p:sldId id="303" r:id="rId21"/>
    <p:sldId id="307" r:id="rId22"/>
    <p:sldId id="306" r:id="rId23"/>
    <p:sldId id="288" r:id="rId24"/>
    <p:sldId id="301" r:id="rId25"/>
    <p:sldId id="276" r:id="rId26"/>
    <p:sldId id="287" r:id="rId27"/>
    <p:sldId id="300" r:id="rId28"/>
    <p:sldId id="274" r:id="rId29"/>
    <p:sldId id="281" r:id="rId30"/>
    <p:sldId id="283" r:id="rId31"/>
    <p:sldId id="267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81E2"/>
    <a:srgbClr val="39C481"/>
    <a:srgbClr val="795EE3"/>
    <a:srgbClr val="E05753"/>
    <a:srgbClr val="B65EDF"/>
    <a:srgbClr val="4682E3"/>
    <a:srgbClr val="3BC482"/>
    <a:srgbClr val="D5F7E8"/>
    <a:srgbClr val="FFD0CE"/>
    <a:srgbClr val="E15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85720-B8A4-4DC4-AF43-5D4E040C8021}" v="718" dt="2024-11-19T21:31:06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79763" autoAdjust="0"/>
  </p:normalViewPr>
  <p:slideViewPr>
    <p:cSldViewPr snapToGrid="0">
      <p:cViewPr varScale="1">
        <p:scale>
          <a:sx n="74" d="100"/>
          <a:sy n="74" d="100"/>
        </p:scale>
        <p:origin x="135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BA74A-C700-499C-A7C8-32BB358AE81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CB89-EAA3-48EB-A284-605D8A8636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705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D2F6F-21DA-AA27-5A31-83B12353A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CA2C694-285F-7156-FAE8-7A8117022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20B8381-508D-7AE4-D83B-A692BD046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A287C6-D43D-2B3E-146D-BBC9C37B9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3CB89-EAA3-48EB-A284-605D8A86367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00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211EC-336E-E6CB-1954-33D8D2963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335BEE-BBBD-5850-FD7C-E08637DBB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FAC296D-4699-47B8-F468-53C5793B8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EE90BC-5A96-ED6B-E9BF-D2AB4B6AB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3CB89-EAA3-48EB-A284-605D8A86367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85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386F2-A554-04D6-BB6C-909E2A8CE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2D8095-0F02-41A0-B648-3341037C0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C60BF3-0A39-D5F0-9EC0-F64C1333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E2D4C9-80A1-FD1C-EEB6-74BA79F0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DF1A07-98E6-A3DC-BE2D-8F536BC3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52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69D3B-8F8B-D5E1-147B-93490C82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F883C0-8890-FFFD-0726-12A4C7745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3B34CB-7420-19B8-981E-5453E42B3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3DFC4C-02BC-9A11-8869-C8F0A12C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5358EA-007A-D3C2-E7A1-3FE027FE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73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B561018-1810-37AA-F0FD-033BDC10F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0068E2-CC3F-2614-1957-ACAAC5F67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CB389-5B57-3D7A-8FA9-32F53A23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0C5D64-78DA-35F3-CCC3-217D8D6C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8A8A01-B07E-6B43-DC66-91B6E612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81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7854F-CF89-F73B-6105-9BDE2ED9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719230-69CC-CF5A-AECB-97F98FD7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4D34A2-B5F6-EF75-F87C-AE44D304C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77CDFF-3346-F2DA-DA8F-FAF29C46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986C02-5B44-6638-E367-62AE6F02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3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96D1C-618B-38F5-5562-7437CE9BC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47CA2C-2FAF-C4E4-BDDF-CFB26BB2B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DDD415-0412-266C-0853-325A3C479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CE9501-FD38-BF72-709F-61CAA432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1952B7-83E3-7363-4730-AF5C19CB8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76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2003D-7F63-2654-5E41-61765912D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1D9B6A-2A22-BCBF-1619-180A76173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841031-FDFD-7038-7AF9-DB695F9DF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8175FD-376D-B22B-A7EA-18804024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30D6C23-AFFE-FFA5-EE16-A28A700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8E80EB-0079-0773-251C-7C2DAA01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75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A66B2-EEC6-BB34-C755-BD21A12E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203C72-8B35-3265-2398-2841203A8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B419B2-CABC-4A3B-3512-9851AE354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F34188-E43D-D087-8905-AD2B501CE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BF0044-CC27-9C5A-79D7-AD4189850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B2C2EE6-E926-19E7-1DC1-9651D1C3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5810410-77CA-234D-9EC6-75051B71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F8737D4-C8BB-CEA0-8FBD-C5997A88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87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BDA85-5883-DA06-10D1-244D21C9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6A3F991-1D33-C72F-5453-C1E02118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226CF9-1233-08A9-07B3-67DA1FB7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29326F-432A-DE7C-1340-336AB9DD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16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E88EE6F-72B9-38AC-1696-260C9FED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9C85DE-57DB-257F-7C35-04C891F8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F62F1C-0CC3-63E7-4FB2-09E27D4C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82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579E1-F62B-03EC-1A29-DACACE6D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21A646-A1EC-BF2C-F17E-2C1947E1B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624536-5A6E-8D8F-CC77-D2589A1FF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7EE653-D93A-1B99-DD6B-8D721425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CC8A4BE-5B6B-6A51-7CB6-727AF21A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686E80-FC0B-4BDB-3877-FF4B4E71C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4851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E2C230-5A2E-9BD8-9B5C-E9EAF1BD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6DD63C6-1117-6B8D-8E7D-CCBEE7D47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CAB3D5-5833-DA73-D003-7E8708BF7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F5C9EF-F8B5-FBE5-D912-2052BEE80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56C4B7-633D-9F28-E652-24C3008D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7312B9-11AB-3A23-E6E2-98EB7B1D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96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1BF8D7E-4F03-37C5-8BF5-3E2B3147D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1E3222-7BB0-416E-DC29-CBD10D37A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83092C-33F1-252D-D051-56A2E057D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D24FC9-2ECC-4DCC-9D35-3CF9883E6A85}" type="datetimeFigureOut">
              <a:rPr lang="de-DE" smtClean="0"/>
              <a:t>20.11.2024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060301-60D0-41FB-36E0-E67F53107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16D841-6756-5CDA-817B-01B595DF0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20A201-0282-40B7-AA1F-0EEB5C933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8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ament.gv.at/dokument/XXVII/ME/343/fnameorig_1627503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B35CA-D6B3-9425-CEB3-49B23BB4C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Large Language Modelle in MTD-Berufen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D1BE2F-5CF5-73EE-015C-F137AA9AC3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Praktische Anwendung anhand ausgewählter Beispiele</a:t>
            </a:r>
          </a:p>
        </p:txBody>
      </p:sp>
    </p:spTree>
    <p:extLst>
      <p:ext uri="{BB962C8B-B14F-4D97-AF65-F5344CB8AC3E}">
        <p14:creationId xmlns:p14="http://schemas.microsoft.com/office/powerpoint/2010/main" val="264394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7D36C-4F20-45E8-22CD-C4A5D9CD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49" y="568273"/>
            <a:ext cx="10084232" cy="718088"/>
          </a:xfrm>
        </p:spPr>
        <p:txBody>
          <a:bodyPr/>
          <a:lstStyle/>
          <a:p>
            <a:r>
              <a:rPr lang="de-DE" dirty="0"/>
              <a:t>Orthoptistin Andi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7317E-7C94-3B69-EE21-79E41CF01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01273"/>
            <a:ext cx="5062781" cy="4351338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+mj-lt"/>
              </a:rPr>
              <a:t>will immer am neuesten Stand der Wissenschaft sein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hat zwei Kinder, Lehrtätigkeit eine Praxis und immer wenig Zeit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nutzt </a:t>
            </a:r>
            <a:r>
              <a:rPr lang="de-DE" sz="1800" dirty="0" err="1">
                <a:latin typeface="+mj-lt"/>
              </a:rPr>
              <a:t>Scispace</a:t>
            </a:r>
            <a:r>
              <a:rPr lang="de-DE" sz="1800" dirty="0">
                <a:latin typeface="+mj-lt"/>
              </a:rPr>
              <a:t> um rasch aktuelle Forschungserkenntnisse zu finden</a:t>
            </a:r>
          </a:p>
          <a:p>
            <a:pPr marL="0" indent="0">
              <a:buNone/>
            </a:pPr>
            <a:endParaRPr lang="de-DE" sz="1800" dirty="0">
              <a:latin typeface="+mj-lt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0C26EF0-AD3A-7A2C-E65B-266F2DFBF82E}"/>
              </a:ext>
            </a:extLst>
          </p:cNvPr>
          <p:cNvGrpSpPr/>
          <p:nvPr/>
        </p:nvGrpSpPr>
        <p:grpSpPr>
          <a:xfrm>
            <a:off x="1074549" y="2001273"/>
            <a:ext cx="3891631" cy="3600000"/>
            <a:chOff x="347860" y="2999973"/>
            <a:chExt cx="3891631" cy="3600000"/>
          </a:xfrm>
        </p:grpSpPr>
        <p:pic>
          <p:nvPicPr>
            <p:cNvPr id="5" name="Grafik 4" descr="Ein Bild, das Entwurf, Lineart, Zeichnung, Strichzeichnung enthält.&#10;&#10;Automatisch generierte Beschreibung">
              <a:extLst>
                <a:ext uri="{FF2B5EF4-FFF2-40B4-BE49-F238E27FC236}">
                  <a16:creationId xmlns:a16="http://schemas.microsoft.com/office/drawing/2014/main" id="{CAEFB0BC-9142-6147-EC1C-3982BF7C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860" y="2999973"/>
              <a:ext cx="3600000" cy="3600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9F16F12-3D55-D331-C1BC-5D72E73BDD08}"/>
                </a:ext>
              </a:extLst>
            </p:cNvPr>
            <p:cNvSpPr txBox="1"/>
            <p:nvPr/>
          </p:nvSpPr>
          <p:spPr>
            <a:xfrm>
              <a:off x="2223652" y="5689990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649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17982-14D7-6F4E-EEFE-22AEC4E87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85AB3-B3CC-7799-30C4-FC1D45A5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533" y="560524"/>
            <a:ext cx="5018468" cy="700006"/>
          </a:xfrm>
        </p:spPr>
        <p:txBody>
          <a:bodyPr/>
          <a:lstStyle/>
          <a:p>
            <a:r>
              <a:rPr lang="de-DE" dirty="0"/>
              <a:t>typeset.io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F559454F-7E12-B989-1805-8E503632F7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65286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876296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10A01654-D144-3B9C-FECC-2775C5009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356358"/>
              </p:ext>
            </p:extLst>
          </p:nvPr>
        </p:nvGraphicFramePr>
        <p:xfrm>
          <a:off x="1077533" y="2052265"/>
          <a:ext cx="4850969" cy="4245211"/>
        </p:xfrm>
        <a:graphic>
          <a:graphicData uri="http://schemas.openxmlformats.org/drawingml/2006/table">
            <a:tbl>
              <a:tblPr/>
              <a:tblGrid>
                <a:gridCol w="4850969">
                  <a:extLst>
                    <a:ext uri="{9D8B030D-6E8A-4147-A177-3AD203B41FA5}">
                      <a16:colId xmlns:a16="http://schemas.microsoft.com/office/drawing/2014/main" val="4068454912"/>
                    </a:ext>
                  </a:extLst>
                </a:gridCol>
              </a:tblGrid>
              <a:tr h="4245211">
                <a:tc>
                  <a:txBody>
                    <a:bodyPr/>
                    <a:lstStyle/>
                    <a:p>
                      <a:r>
                        <a:rPr lang="de-DE" b="1" dirty="0">
                          <a:latin typeface="+mj-lt"/>
                        </a:rPr>
                        <a:t>Wissenschaftliche Literaturrecherche mit semantischer Suche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+mj-lt"/>
                        </a:rPr>
                        <a:t>Zugang zu umfangreichen wissenschaftlichen Quellen und Studien.</a:t>
                      </a:r>
                      <a:br>
                        <a:rPr lang="de-DE" dirty="0">
                          <a:latin typeface="+mj-lt"/>
                        </a:rPr>
                      </a:br>
                      <a:r>
                        <a:rPr lang="de-DE" dirty="0">
                          <a:latin typeface="+mj-lt"/>
                        </a:rPr>
                        <a:t>Automatisch-generierte Zusammenfassung der Top Papers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+mj-lt"/>
                        </a:rPr>
                        <a:t>Chat mit den Papers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+mj-lt"/>
                        </a:rPr>
                        <a:t>Schreibassistent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>
                        <a:latin typeface="+mj-lt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b="1" dirty="0">
                          <a:latin typeface="+mj-lt"/>
                        </a:rPr>
                        <a:t>Weiters: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latin typeface="+mj-lt"/>
                        </a:rPr>
                        <a:t>Zitiermanagement und Zitatsuche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latin typeface="+mj-lt"/>
                        </a:rPr>
                        <a:t>Quellenbibliothek</a:t>
                      </a:r>
                    </a:p>
                    <a:p>
                      <a:endParaRPr lang="de-DE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884619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CE317943-09F8-8661-5F57-6FA9E0044E9B}"/>
              </a:ext>
            </a:extLst>
          </p:cNvPr>
          <p:cNvSpPr txBox="1"/>
          <p:nvPr/>
        </p:nvSpPr>
        <p:spPr>
          <a:xfrm>
            <a:off x="6029988" y="1974424"/>
            <a:ext cx="5650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Prompt:</a:t>
            </a:r>
          </a:p>
          <a:p>
            <a:r>
              <a:rPr lang="de-DE" dirty="0">
                <a:latin typeface="+mj-lt"/>
              </a:rPr>
              <a:t>Wie effektiv sind virtuelle Realität (VR) basierte Trainingsprogramme im Vergleich zu traditionellen Methoden zur Behandlung von Strabismus bei Kindern?</a:t>
            </a:r>
            <a:endParaRPr lang="de-DE" b="1" dirty="0">
              <a:latin typeface="+mj-lt"/>
            </a:endParaRPr>
          </a:p>
        </p:txBody>
      </p:sp>
      <p:pic>
        <p:nvPicPr>
          <p:cNvPr id="3078" name="Picture 6" descr="Top 10 SciSpace Alternatives &amp; Competitors in 2024 | G2">
            <a:extLst>
              <a:ext uri="{FF2B5EF4-FFF2-40B4-BE49-F238E27FC236}">
                <a16:creationId xmlns:a16="http://schemas.microsoft.com/office/drawing/2014/main" id="{30686D55-315A-8C81-889E-902D67161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8369" r="11927" b="14622"/>
          <a:stretch/>
        </p:blipFill>
        <p:spPr bwMode="auto">
          <a:xfrm>
            <a:off x="9045844" y="237642"/>
            <a:ext cx="1312190" cy="13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549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ypeset">
            <a:hlinkClick r:id="" action="ppaction://media"/>
            <a:extLst>
              <a:ext uri="{FF2B5EF4-FFF2-40B4-BE49-F238E27FC236}">
                <a16:creationId xmlns:a16="http://schemas.microsoft.com/office/drawing/2014/main" id="{FF447FC4-4FCD-06F8-E8F6-56B8879D2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931" y="1905000"/>
            <a:ext cx="541813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C2FE0-3BED-E046-F430-EE041399E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B3153-EE55-8A8E-FB2D-603A07FF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715" y="555560"/>
            <a:ext cx="10001574" cy="710135"/>
          </a:xfrm>
        </p:spPr>
        <p:txBody>
          <a:bodyPr/>
          <a:lstStyle/>
          <a:p>
            <a:r>
              <a:rPr lang="de-DE" dirty="0"/>
              <a:t>Ergotherapeutin Hedda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CC70F3-6EC4-C97F-8836-8B2CD25BF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502" y="1951102"/>
            <a:ext cx="5000787" cy="4351338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+mj-lt"/>
              </a:rPr>
              <a:t>arbeitet in einer PVE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organisiert die monatlichen Meetings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freut sich, wenn sie nicht mehr so viel Zeit für die Protokolle aufwenden muss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nutzt TurboScribe.ai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5E6A64C-62A6-2960-89EF-11B737E7F60B}"/>
              </a:ext>
            </a:extLst>
          </p:cNvPr>
          <p:cNvGrpSpPr/>
          <p:nvPr/>
        </p:nvGrpSpPr>
        <p:grpSpPr>
          <a:xfrm>
            <a:off x="1079715" y="1951102"/>
            <a:ext cx="4011093" cy="3634018"/>
            <a:chOff x="373871" y="2702440"/>
            <a:chExt cx="4011093" cy="3634018"/>
          </a:xfrm>
        </p:grpSpPr>
        <p:pic>
          <p:nvPicPr>
            <p:cNvPr id="10" name="Grafik 9" descr="Ein Bild, das Entwurf, Zeichnung, Lineart, Mobiliar enthält.&#10;&#10;Automatisch generierte Beschreibung">
              <a:extLst>
                <a:ext uri="{FF2B5EF4-FFF2-40B4-BE49-F238E27FC236}">
                  <a16:creationId xmlns:a16="http://schemas.microsoft.com/office/drawing/2014/main" id="{CB21A047-8B39-3543-8831-FF9E87E72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831" t="4729" r="2707" b="2925"/>
            <a:stretch/>
          </p:blipFill>
          <p:spPr>
            <a:xfrm>
              <a:off x="373871" y="2702440"/>
              <a:ext cx="3682480" cy="3600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1C36B93-CFA5-CF08-AC6B-79EC7F633157}"/>
                </a:ext>
              </a:extLst>
            </p:cNvPr>
            <p:cNvSpPr txBox="1"/>
            <p:nvPr/>
          </p:nvSpPr>
          <p:spPr>
            <a:xfrm>
              <a:off x="2369125" y="6105626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4648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82036-B568-8082-6EBC-44E550D5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955FE-5170-4384-12A1-762DAEB7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49" y="535848"/>
            <a:ext cx="5057614" cy="760844"/>
          </a:xfrm>
        </p:spPr>
        <p:txBody>
          <a:bodyPr/>
          <a:lstStyle/>
          <a:p>
            <a:r>
              <a:rPr lang="de-DE" dirty="0"/>
              <a:t>turboscribe.ai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33892EA7-5A6A-FE18-B0FF-00017F6792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65286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876296"/>
                  </a:ext>
                </a:extLst>
              </a:tr>
            </a:tbl>
          </a:graphicData>
        </a:graphic>
      </p:graphicFrame>
      <p:sp>
        <p:nvSpPr>
          <p:cNvPr id="7" name="AutoShape 2" descr="SCISPACE Promo Code — $60 Off (Sitewide) in Oct 2024">
            <a:extLst>
              <a:ext uri="{FF2B5EF4-FFF2-40B4-BE49-F238E27FC236}">
                <a16:creationId xmlns:a16="http://schemas.microsoft.com/office/drawing/2014/main" id="{73BD87A5-7D24-27A9-E2D3-107BF96D08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368876D-6794-4B32-89B9-6213831630C4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215744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670731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AA45490D-61AF-64C3-15B5-32BF3C8DB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020127"/>
              </p:ext>
            </p:extLst>
          </p:nvPr>
        </p:nvGraphicFramePr>
        <p:xfrm>
          <a:off x="1074549" y="2006177"/>
          <a:ext cx="7774983" cy="3657600"/>
        </p:xfrm>
        <a:graphic>
          <a:graphicData uri="http://schemas.openxmlformats.org/drawingml/2006/table">
            <a:tbl>
              <a:tblPr/>
              <a:tblGrid>
                <a:gridCol w="7774983">
                  <a:extLst>
                    <a:ext uri="{9D8B030D-6E8A-4147-A177-3AD203B41FA5}">
                      <a16:colId xmlns:a16="http://schemas.microsoft.com/office/drawing/2014/main" val="2137526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Automatisierte Transkription ich Echtzeit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Erstellung von Sitzungsprotokollen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Integration mit Kommunikationsplattformen (Zoom, Teams etc.)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Mehrsprachige Unterstützung, inklusive Dialekte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Benutzerfreundliche Oberfläche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Einfache Bearbeitungs- und Suchfunktionen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Automatische Sprechererkennung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01168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97A811D4-BF73-ACBD-B2E1-563A38D7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045" y="644406"/>
            <a:ext cx="2681374" cy="4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96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76DE470-839C-3197-E836-453347613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54"/>
            <a:ext cx="12192000" cy="671069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29CF6C4-F536-CBD0-285D-C6518D48401C}"/>
              </a:ext>
            </a:extLst>
          </p:cNvPr>
          <p:cNvSpPr/>
          <p:nvPr/>
        </p:nvSpPr>
        <p:spPr>
          <a:xfrm>
            <a:off x="10150930" y="206827"/>
            <a:ext cx="713014" cy="1741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9667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3C613-3485-06C1-947F-78915D0F9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696202-2C83-D118-7DB5-4B0C6AD5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" y="0"/>
            <a:ext cx="1217504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E6D4C1E-AD3B-C06E-C19E-097551C2F94E}"/>
              </a:ext>
            </a:extLst>
          </p:cNvPr>
          <p:cNvSpPr/>
          <p:nvPr/>
        </p:nvSpPr>
        <p:spPr>
          <a:xfrm>
            <a:off x="10145487" y="146956"/>
            <a:ext cx="713014" cy="1741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832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A6610-AF4C-70EF-AB3F-F94BF5CCD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EA0AAF0-0942-7A93-2358-F2AB92E8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40" y="0"/>
            <a:ext cx="1144852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4F0F597-CE44-1EE2-7C83-48CB58AE2D96}"/>
              </a:ext>
            </a:extLst>
          </p:cNvPr>
          <p:cNvSpPr/>
          <p:nvPr/>
        </p:nvSpPr>
        <p:spPr>
          <a:xfrm>
            <a:off x="2984500" y="1371600"/>
            <a:ext cx="6265333" cy="46947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907653D-4E81-9EE9-D196-B1DE3B9C6B57}"/>
              </a:ext>
            </a:extLst>
          </p:cNvPr>
          <p:cNvSpPr/>
          <p:nvPr/>
        </p:nvSpPr>
        <p:spPr>
          <a:xfrm>
            <a:off x="10112830" y="163285"/>
            <a:ext cx="713014" cy="1741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094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3078D-23D8-B885-15A0-36D16FCC6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8BBFE-7EC8-5D78-9126-E021699E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49" y="563105"/>
            <a:ext cx="10079066" cy="733587"/>
          </a:xfrm>
        </p:spPr>
        <p:txBody>
          <a:bodyPr/>
          <a:lstStyle/>
          <a:p>
            <a:r>
              <a:rPr lang="de-DE" dirty="0"/>
              <a:t>Logopädin Bettina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9A3F59-1C2C-47A3-668C-D5A2B1348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083" y="1996106"/>
            <a:ext cx="5080860" cy="4351338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+mj-lt"/>
              </a:rPr>
              <a:t>findet stets die neuesten und spannendsten Papers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teilt diese oft mit ihren Kolleg*innen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würde sich gerne mit ihnen darüber austauschen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nutzt Google </a:t>
            </a:r>
            <a:r>
              <a:rPr lang="de-DE" sz="1800" dirty="0" err="1">
                <a:latin typeface="+mj-lt"/>
              </a:rPr>
              <a:t>NotebookLM</a:t>
            </a:r>
            <a:endParaRPr lang="de-DE" sz="1800" dirty="0">
              <a:latin typeface="+mj-lt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5A16C70-4271-91E1-4129-F488396EDC36}"/>
              </a:ext>
            </a:extLst>
          </p:cNvPr>
          <p:cNvGrpSpPr/>
          <p:nvPr/>
        </p:nvGrpSpPr>
        <p:grpSpPr>
          <a:xfrm>
            <a:off x="1074549" y="1996106"/>
            <a:ext cx="4057972" cy="3600000"/>
            <a:chOff x="361628" y="2960176"/>
            <a:chExt cx="4057972" cy="3600000"/>
          </a:xfrm>
        </p:grpSpPr>
        <p:pic>
          <p:nvPicPr>
            <p:cNvPr id="5" name="Grafik 4" descr="Ein Bild, das Entwurf, Zeichnung, Lineart, Strichzeichnung enthält.&#10;&#10;Automatisch generierte Beschreibung">
              <a:extLst>
                <a:ext uri="{FF2B5EF4-FFF2-40B4-BE49-F238E27FC236}">
                  <a16:creationId xmlns:a16="http://schemas.microsoft.com/office/drawing/2014/main" id="{19C297D3-C75C-EBAB-EB8E-FF49397E1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37" t="2963" r="1492" b="3305"/>
            <a:stretch/>
          </p:blipFill>
          <p:spPr>
            <a:xfrm>
              <a:off x="361628" y="2960176"/>
              <a:ext cx="3704349" cy="360000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6E4EC51-ABC1-07E4-FCFD-619D6AF17517}"/>
                </a:ext>
              </a:extLst>
            </p:cNvPr>
            <p:cNvSpPr txBox="1"/>
            <p:nvPr/>
          </p:nvSpPr>
          <p:spPr>
            <a:xfrm>
              <a:off x="2403761" y="6001717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95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C905B-B3FD-CAF9-A220-20491DAE9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C8332-1631-35BE-938A-F9A2687CB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723" y="560524"/>
            <a:ext cx="5796366" cy="710338"/>
          </a:xfrm>
        </p:spPr>
        <p:txBody>
          <a:bodyPr/>
          <a:lstStyle/>
          <a:p>
            <a:r>
              <a:rPr lang="de-DE" dirty="0"/>
              <a:t>notebooklm.google.com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27385E3B-A345-64C9-A1D4-95BA32D434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65286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876296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505391D1-4882-BC83-5076-E135DB8C4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171427"/>
              </p:ext>
            </p:extLst>
          </p:nvPr>
        </p:nvGraphicFramePr>
        <p:xfrm>
          <a:off x="1017723" y="2020393"/>
          <a:ext cx="10156555" cy="4245211"/>
        </p:xfrm>
        <a:graphic>
          <a:graphicData uri="http://schemas.openxmlformats.org/drawingml/2006/table">
            <a:tbl>
              <a:tblPr/>
              <a:tblGrid>
                <a:gridCol w="10156555">
                  <a:extLst>
                    <a:ext uri="{9D8B030D-6E8A-4147-A177-3AD203B41FA5}">
                      <a16:colId xmlns:a16="http://schemas.microsoft.com/office/drawing/2014/main" val="4068454912"/>
                    </a:ext>
                  </a:extLst>
                </a:gridCol>
              </a:tblGrid>
              <a:tr h="4245211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Quellenintegration 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(Hochladen von Google Docs, PDFs, 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Youtube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&amp; Web-URLs)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Automatische Zusammenfassungen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Chat mit bis zu 50 Quellen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Inline-Zitate 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(direkte Zitate zu den Passagen in den Quellen -&gt; erleichtert die Überprüfung)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Notebook-Guide 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(Erstellung von FAQs, Briefing-Dokumenten oder Studienleitfäden)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Multimodale Fähigkeiten 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(Kann Fragen zu Bildern, Diagrammen Skizzen in den Quellen beantworten)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Audio-Übersichten </a:t>
                      </a: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(Generiert KI-gesteuerte Podcasts – vorerst nur in englischer Sprache)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884619"/>
                  </a:ext>
                </a:extLst>
              </a:tr>
            </a:tbl>
          </a:graphicData>
        </a:graphic>
      </p:graphicFrame>
      <p:pic>
        <p:nvPicPr>
          <p:cNvPr id="5124" name="Picture 4" descr="NotebookLM">
            <a:extLst>
              <a:ext uri="{FF2B5EF4-FFF2-40B4-BE49-F238E27FC236}">
                <a16:creationId xmlns:a16="http://schemas.microsoft.com/office/drawing/2014/main" id="{441AC430-1C01-C598-F38F-AA01D6296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678" y="592396"/>
            <a:ext cx="2025112" cy="10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8F5208D-FA6C-E9A8-3F2E-0FB17BACC06E}"/>
              </a:ext>
            </a:extLst>
          </p:cNvPr>
          <p:cNvSpPr txBox="1"/>
          <p:nvPr/>
        </p:nvSpPr>
        <p:spPr>
          <a:xfrm>
            <a:off x="1063925" y="6265604"/>
            <a:ext cx="10110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0" dirty="0">
                <a:solidFill>
                  <a:srgbClr val="000000"/>
                </a:solidFill>
                <a:effectLst/>
                <a:latin typeface="+mj-lt"/>
              </a:rPr>
              <a:t>MTD-Gesetz 2024 – MTDG: </a:t>
            </a:r>
            <a:r>
              <a:rPr lang="de-DE" sz="900" dirty="0">
                <a:latin typeface="+mj-lt"/>
                <a:hlinkClick r:id="rId3"/>
              </a:rPr>
              <a:t>parlament.gv.at/</a:t>
            </a:r>
            <a:r>
              <a:rPr lang="de-DE" sz="900" dirty="0" err="1">
                <a:latin typeface="+mj-lt"/>
                <a:hlinkClick r:id="rId3"/>
              </a:rPr>
              <a:t>dokument</a:t>
            </a:r>
            <a:r>
              <a:rPr lang="de-DE" sz="900" dirty="0">
                <a:latin typeface="+mj-lt"/>
                <a:hlinkClick r:id="rId3"/>
              </a:rPr>
              <a:t>/XXVII/ME/343/fnameorig_1627503.html</a:t>
            </a:r>
            <a:endParaRPr lang="de-DE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129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5556C-5FB9-9243-8B55-BCF146D6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051" y="535606"/>
            <a:ext cx="10084230" cy="732761"/>
          </a:xfrm>
        </p:spPr>
        <p:txBody>
          <a:bodyPr/>
          <a:lstStyle/>
          <a:p>
            <a:r>
              <a:rPr lang="de-DE" dirty="0"/>
              <a:t>Was Sie erwartet: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9A7C2E3-F058-5315-B8AF-E19D0F00CC84}"/>
              </a:ext>
            </a:extLst>
          </p:cNvPr>
          <p:cNvSpPr txBox="1"/>
          <p:nvPr/>
        </p:nvSpPr>
        <p:spPr>
          <a:xfrm>
            <a:off x="1059051" y="2035443"/>
            <a:ext cx="78111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Einführung in Large Language Modelle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Herausforderungen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Zielführende Verwendung von Prompts 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Anwendungsbeispiele und inspirierende Szenarien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6E3490-DA9C-CA7C-AAA8-4FDFB9F65FA0}"/>
              </a:ext>
            </a:extLst>
          </p:cNvPr>
          <p:cNvSpPr txBox="1"/>
          <p:nvPr/>
        </p:nvSpPr>
        <p:spPr>
          <a:xfrm>
            <a:off x="1059051" y="5953062"/>
            <a:ext cx="858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Sie erhalten die </a:t>
            </a:r>
            <a:r>
              <a:rPr lang="de-DE" dirty="0" err="1"/>
              <a:t>Powerpoint</a:t>
            </a:r>
            <a:r>
              <a:rPr lang="de-DE" dirty="0"/>
              <a:t> vollständig, inklusive aller Erklärungen, Links und Videos</a:t>
            </a:r>
          </a:p>
        </p:txBody>
      </p:sp>
    </p:spTree>
    <p:extLst>
      <p:ext uri="{BB962C8B-B14F-4D97-AF65-F5344CB8AC3E}">
        <p14:creationId xmlns:p14="http://schemas.microsoft.com/office/powerpoint/2010/main" val="1480108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tebook lm">
            <a:hlinkClick r:id="" action="ppaction://media"/>
            <a:extLst>
              <a:ext uri="{FF2B5EF4-FFF2-40B4-BE49-F238E27FC236}">
                <a16:creationId xmlns:a16="http://schemas.microsoft.com/office/drawing/2014/main" id="{1E2B805C-518E-B61F-9E78-91E131C00E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931" y="1905000"/>
            <a:ext cx="541813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500F-77E0-23CE-397C-80FE79F67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996D7-F79D-DD9B-1C71-B6F4F1DD7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82" y="563106"/>
            <a:ext cx="10058401" cy="687092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?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88C6BA8-6A3C-D2BC-623D-DC26644985DB}"/>
              </a:ext>
            </a:extLst>
          </p:cNvPr>
          <p:cNvGrpSpPr/>
          <p:nvPr/>
        </p:nvGrpSpPr>
        <p:grpSpPr>
          <a:xfrm>
            <a:off x="1173484" y="3251957"/>
            <a:ext cx="2702652" cy="2333445"/>
            <a:chOff x="401487" y="2861702"/>
            <a:chExt cx="4018113" cy="3600000"/>
          </a:xfrm>
        </p:grpSpPr>
        <p:pic>
          <p:nvPicPr>
            <p:cNvPr id="5" name="Grafik 4" descr="Ein Bild, das Entwurf, Zeichnung, Lineart, Strichzeichnung enthält.&#10;&#10;Automatisch generierte Beschreibung">
              <a:extLst>
                <a:ext uri="{FF2B5EF4-FFF2-40B4-BE49-F238E27FC236}">
                  <a16:creationId xmlns:a16="http://schemas.microsoft.com/office/drawing/2014/main" id="{ABC15A57-AF6F-646A-8686-1DEF6AF0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04" t="2457" r="2866" b="3532"/>
            <a:stretch/>
          </p:blipFill>
          <p:spPr>
            <a:xfrm>
              <a:off x="401487" y="2861702"/>
              <a:ext cx="3627552" cy="3600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42E81AE-9D40-0EA1-6DA9-73A5942D403D}"/>
                </a:ext>
              </a:extLst>
            </p:cNvPr>
            <p:cNvSpPr txBox="1"/>
            <p:nvPr/>
          </p:nvSpPr>
          <p:spPr>
            <a:xfrm>
              <a:off x="2403761" y="6001717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8F08B2AF-F3CD-1127-D8DB-551649DAE4F3}"/>
              </a:ext>
            </a:extLst>
          </p:cNvPr>
          <p:cNvSpPr txBox="1"/>
          <p:nvPr/>
        </p:nvSpPr>
        <p:spPr>
          <a:xfrm>
            <a:off x="1064217" y="1943819"/>
            <a:ext cx="2875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Warum hat die biomedizinische Analytikerin Tanja so professionelle Grafiken?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56FD6A-A81C-14F2-3E1E-3F7E9E9820C1}"/>
              </a:ext>
            </a:extLst>
          </p:cNvPr>
          <p:cNvSpPr txBox="1"/>
          <p:nvPr/>
        </p:nvSpPr>
        <p:spPr>
          <a:xfrm>
            <a:off x="4609673" y="1943819"/>
            <a:ext cx="2875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Wie erstellt der </a:t>
            </a:r>
            <a:r>
              <a:rPr lang="de-DE" dirty="0" err="1">
                <a:latin typeface="+mj-lt"/>
              </a:rPr>
              <a:t>Radiologietechnologe</a:t>
            </a:r>
            <a:r>
              <a:rPr lang="de-DE" dirty="0">
                <a:latin typeface="+mj-lt"/>
              </a:rPr>
              <a:t> Wolfgang Präsentationen mit nur einem Satz?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797A08-9507-1A37-B402-C985F0AE1D2E}"/>
              </a:ext>
            </a:extLst>
          </p:cNvPr>
          <p:cNvSpPr txBox="1"/>
          <p:nvPr/>
        </p:nvSpPr>
        <p:spPr>
          <a:xfrm>
            <a:off x="8252604" y="1943819"/>
            <a:ext cx="2875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Was benutzt die Physiotherapeutin Caro eigentlich statt Google?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AB009AF-A79C-3BB8-581E-C6EEC127B270}"/>
              </a:ext>
            </a:extLst>
          </p:cNvPr>
          <p:cNvGrpSpPr/>
          <p:nvPr/>
        </p:nvGrpSpPr>
        <p:grpSpPr>
          <a:xfrm>
            <a:off x="4905164" y="3251957"/>
            <a:ext cx="2284195" cy="2333445"/>
            <a:chOff x="347419" y="2526223"/>
            <a:chExt cx="3898999" cy="3600000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3566EAA9-2218-5458-7978-B8B95C060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419" y="2526223"/>
              <a:ext cx="3600000" cy="3600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AE8B217-8422-662C-E862-C18175868111}"/>
                </a:ext>
              </a:extLst>
            </p:cNvPr>
            <p:cNvSpPr txBox="1"/>
            <p:nvPr/>
          </p:nvSpPr>
          <p:spPr>
            <a:xfrm>
              <a:off x="2230579" y="5676135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29B4C97-398C-4069-516F-90C85B947242}"/>
              </a:ext>
            </a:extLst>
          </p:cNvPr>
          <p:cNvGrpSpPr/>
          <p:nvPr/>
        </p:nvGrpSpPr>
        <p:grpSpPr>
          <a:xfrm>
            <a:off x="8600604" y="3318165"/>
            <a:ext cx="2354652" cy="2125119"/>
            <a:chOff x="495232" y="2718692"/>
            <a:chExt cx="3924368" cy="3600000"/>
          </a:xfrm>
        </p:grpSpPr>
        <p:pic>
          <p:nvPicPr>
            <p:cNvPr id="16" name="Grafik 15" descr="Ein Bild, das Entwurf, Lineart, Zeichnung, Strichzeichnung enthält.&#10;&#10;Automatisch generierte Beschreibung">
              <a:extLst>
                <a:ext uri="{FF2B5EF4-FFF2-40B4-BE49-F238E27FC236}">
                  <a16:creationId xmlns:a16="http://schemas.microsoft.com/office/drawing/2014/main" id="{A1BED031-3988-3DCD-802C-42861BCD0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50" t="3291" r="4114" b="4611"/>
            <a:stretch/>
          </p:blipFill>
          <p:spPr>
            <a:xfrm>
              <a:off x="495232" y="2718692"/>
              <a:ext cx="3644440" cy="3600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915EDA5-7E68-870B-74E9-48B0E3ED2536}"/>
                </a:ext>
              </a:extLst>
            </p:cNvPr>
            <p:cNvSpPr txBox="1"/>
            <p:nvPr/>
          </p:nvSpPr>
          <p:spPr>
            <a:xfrm>
              <a:off x="2403761" y="6001717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262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DF11F-32E7-F7A3-D2E2-343281CC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449" y="2766218"/>
            <a:ext cx="10119101" cy="1325563"/>
          </a:xfrm>
        </p:spPr>
        <p:txBody>
          <a:bodyPr/>
          <a:lstStyle/>
          <a:p>
            <a:pPr algn="ctr"/>
            <a:r>
              <a:rPr lang="de-DE" dirty="0"/>
              <a:t>Viel Spaß beim Ausprobieren!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FC34495-4809-2F7B-347B-76300279522C}"/>
              </a:ext>
            </a:extLst>
          </p:cNvPr>
          <p:cNvSpPr txBox="1"/>
          <p:nvPr/>
        </p:nvSpPr>
        <p:spPr>
          <a:xfrm>
            <a:off x="2515892" y="4091781"/>
            <a:ext cx="713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Und Danke für Ihre Aufmerksamkeit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7D9B83-4715-38EA-627D-12FBC00F0848}"/>
              </a:ext>
            </a:extLst>
          </p:cNvPr>
          <p:cNvSpPr txBox="1"/>
          <p:nvPr/>
        </p:nvSpPr>
        <p:spPr>
          <a:xfrm>
            <a:off x="4652513" y="5630174"/>
            <a:ext cx="358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walter@trueckl.at</a:t>
            </a:r>
          </a:p>
        </p:txBody>
      </p:sp>
    </p:spTree>
    <p:extLst>
      <p:ext uri="{BB962C8B-B14F-4D97-AF65-F5344CB8AC3E}">
        <p14:creationId xmlns:p14="http://schemas.microsoft.com/office/powerpoint/2010/main" val="1526663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C2437-E5B6-7155-8B98-0F25E0803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760E2-C59B-8826-CE83-51069C9B6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82" y="563106"/>
            <a:ext cx="10058401" cy="687092"/>
          </a:xfrm>
        </p:spPr>
        <p:txBody>
          <a:bodyPr>
            <a:normAutofit fontScale="90000"/>
          </a:bodyPr>
          <a:lstStyle/>
          <a:p>
            <a:r>
              <a:rPr lang="de-DE" dirty="0"/>
              <a:t>Biomedizinische Analytikerin Tanja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32EDCD-D5B0-C33E-A547-EF0DA701C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3556"/>
            <a:ext cx="5031783" cy="4351338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+mj-lt"/>
              </a:rPr>
              <a:t>lehrt nebenberuflich an einer Fachhochschule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ist dafür bekannt komplexe Inhalte einfach präsentieren zu können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sitzt oft stundenlang um Grafiken zu finden, oder zu erstellen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nutzt Napkin.ai</a:t>
            </a:r>
          </a:p>
          <a:p>
            <a:endParaRPr lang="de-DE" sz="1800" dirty="0">
              <a:latin typeface="+mj-lt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D7BA7FB-7606-A50A-93E7-944851C8DD4D}"/>
              </a:ext>
            </a:extLst>
          </p:cNvPr>
          <p:cNvGrpSpPr/>
          <p:nvPr/>
        </p:nvGrpSpPr>
        <p:grpSpPr>
          <a:xfrm>
            <a:off x="1064217" y="1985402"/>
            <a:ext cx="4018113" cy="3600000"/>
            <a:chOff x="401487" y="2861702"/>
            <a:chExt cx="4018113" cy="3600000"/>
          </a:xfrm>
        </p:grpSpPr>
        <p:pic>
          <p:nvPicPr>
            <p:cNvPr id="5" name="Grafik 4" descr="Ein Bild, das Entwurf, Zeichnung, Lineart, Strichzeichnung enthält.&#10;&#10;Automatisch generierte Beschreibung">
              <a:extLst>
                <a:ext uri="{FF2B5EF4-FFF2-40B4-BE49-F238E27FC236}">
                  <a16:creationId xmlns:a16="http://schemas.microsoft.com/office/drawing/2014/main" id="{D10BE9D0-D833-0397-3448-42D519928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04" t="2457" r="2866" b="3532"/>
            <a:stretch/>
          </p:blipFill>
          <p:spPr>
            <a:xfrm>
              <a:off x="401487" y="2861702"/>
              <a:ext cx="3627552" cy="3600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8BE6789-AC56-43EC-A772-5C28D07F2AFC}"/>
                </a:ext>
              </a:extLst>
            </p:cNvPr>
            <p:cNvSpPr txBox="1"/>
            <p:nvPr/>
          </p:nvSpPr>
          <p:spPr>
            <a:xfrm>
              <a:off x="2403761" y="6001717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998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B70AD-498A-163C-48E9-93475342F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B6A42-92B4-9BF2-4548-7D93922D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83" y="560524"/>
            <a:ext cx="5026617" cy="705172"/>
          </a:xfrm>
        </p:spPr>
        <p:txBody>
          <a:bodyPr/>
          <a:lstStyle/>
          <a:p>
            <a:r>
              <a:rPr lang="de-DE" dirty="0"/>
              <a:t>napkin.ai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16740815-5418-15EA-75AB-10C1C2D7CE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65286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876296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72BD85D-42C2-B239-8DCD-FF6DB215F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018111"/>
              </p:ext>
            </p:extLst>
          </p:nvPr>
        </p:nvGraphicFramePr>
        <p:xfrm>
          <a:off x="1069383" y="2010937"/>
          <a:ext cx="4850969" cy="4245211"/>
        </p:xfrm>
        <a:graphic>
          <a:graphicData uri="http://schemas.openxmlformats.org/drawingml/2006/table">
            <a:tbl>
              <a:tblPr/>
              <a:tblGrid>
                <a:gridCol w="4850969">
                  <a:extLst>
                    <a:ext uri="{9D8B030D-6E8A-4147-A177-3AD203B41FA5}">
                      <a16:colId xmlns:a16="http://schemas.microsoft.com/office/drawing/2014/main" val="4068454912"/>
                    </a:ext>
                  </a:extLst>
                </a:gridCol>
              </a:tblGrid>
              <a:tr h="4245211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Text-zu-Visual-Generierung</a:t>
                      </a: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Anpassbare Visualisierungen</a:t>
                      </a: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Umfangreiche Icon-Datenbank</a:t>
                      </a: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Dynamische Verbindungen</a:t>
                      </a: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Multi-Format-Export</a:t>
                      </a: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Echtzeit-Zusammenarbeit</a:t>
                      </a:r>
                      <a:endParaRPr lang="de-DE" sz="18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884619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B580F5D4-86D5-A482-2675-35D3CE93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305" y="560523"/>
            <a:ext cx="2235403" cy="994473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F2BC4677-7F10-5F6C-D594-1CED6D5170F3}"/>
              </a:ext>
            </a:extLst>
          </p:cNvPr>
          <p:cNvSpPr txBox="1"/>
          <p:nvPr/>
        </p:nvSpPr>
        <p:spPr>
          <a:xfrm>
            <a:off x="6096000" y="1928357"/>
            <a:ext cx="502661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dirty="0">
                <a:solidFill>
                  <a:srgbClr val="0D0D0D"/>
                </a:solidFill>
                <a:effectLst/>
                <a:latin typeface="+mj-lt"/>
              </a:rPr>
              <a:t>Ablauf einer Laboruntersuchung:</a:t>
            </a:r>
          </a:p>
          <a:p>
            <a:pPr algn="l"/>
            <a:endParaRPr lang="de-DE" b="0" i="0" dirty="0">
              <a:solidFill>
                <a:srgbClr val="0D0D0D"/>
              </a:solidFill>
              <a:effectLst/>
              <a:latin typeface="+mj-lt"/>
            </a:endParaRPr>
          </a:p>
          <a:p>
            <a:pPr algn="l">
              <a:buFont typeface="+mj-lt"/>
              <a:buAutoNum type="arabicPeriod"/>
            </a:pPr>
            <a:r>
              <a:rPr lang="de-DE" b="1" i="0" dirty="0">
                <a:solidFill>
                  <a:srgbClr val="0D0D0D"/>
                </a:solidFill>
                <a:effectLst/>
                <a:latin typeface="+mj-lt"/>
              </a:rPr>
              <a:t>Probenannahme und -identifikation</a:t>
            </a:r>
            <a:r>
              <a:rPr lang="de-DE" b="0" i="0" dirty="0">
                <a:solidFill>
                  <a:srgbClr val="0D0D0D"/>
                </a:solidFill>
                <a:effectLst/>
                <a:latin typeface="+mj-lt"/>
              </a:rPr>
              <a:t>: Sicherstellung der korrekten Zuordnung der Probe zum Patienten.</a:t>
            </a:r>
          </a:p>
          <a:p>
            <a:pPr algn="l">
              <a:buFont typeface="+mj-lt"/>
              <a:buAutoNum type="arabicPeriod"/>
            </a:pPr>
            <a:r>
              <a:rPr lang="de-DE" b="1" i="0" dirty="0">
                <a:solidFill>
                  <a:srgbClr val="0D0D0D"/>
                </a:solidFill>
                <a:effectLst/>
                <a:latin typeface="+mj-lt"/>
              </a:rPr>
              <a:t>Probenvorbereitung</a:t>
            </a:r>
            <a:r>
              <a:rPr lang="de-DE" b="0" i="0" dirty="0">
                <a:solidFill>
                  <a:srgbClr val="0D0D0D"/>
                </a:solidFill>
                <a:effectLst/>
                <a:latin typeface="+mj-lt"/>
              </a:rPr>
              <a:t>: Bearbeitung der Probe entsprechend den Anforderungen der geplanten Analyse.</a:t>
            </a:r>
          </a:p>
          <a:p>
            <a:pPr algn="l">
              <a:buFont typeface="+mj-lt"/>
              <a:buAutoNum type="arabicPeriod"/>
            </a:pPr>
            <a:r>
              <a:rPr lang="de-DE" b="1" i="0" dirty="0">
                <a:solidFill>
                  <a:srgbClr val="0D0D0D"/>
                </a:solidFill>
                <a:effectLst/>
                <a:latin typeface="+mj-lt"/>
              </a:rPr>
              <a:t>Durchführung der Analyse</a:t>
            </a:r>
            <a:r>
              <a:rPr lang="de-DE" b="0" i="0" dirty="0">
                <a:solidFill>
                  <a:srgbClr val="0D0D0D"/>
                </a:solidFill>
                <a:effectLst/>
                <a:latin typeface="+mj-lt"/>
              </a:rPr>
              <a:t>: Anwendung validierter Methoden und Kalibrierung der Geräte gemäß den SOPs.</a:t>
            </a:r>
          </a:p>
          <a:p>
            <a:pPr algn="l">
              <a:buFont typeface="+mj-lt"/>
              <a:buAutoNum type="arabicPeriod"/>
            </a:pPr>
            <a:r>
              <a:rPr lang="de-DE" b="1" i="0" dirty="0">
                <a:solidFill>
                  <a:srgbClr val="0D0D0D"/>
                </a:solidFill>
                <a:effectLst/>
                <a:latin typeface="+mj-lt"/>
              </a:rPr>
              <a:t>Qualitätssicherung</a:t>
            </a:r>
            <a:r>
              <a:rPr lang="de-DE" b="0" i="0" dirty="0">
                <a:solidFill>
                  <a:srgbClr val="0D0D0D"/>
                </a:solidFill>
                <a:effectLst/>
                <a:latin typeface="+mj-lt"/>
              </a:rPr>
              <a:t>: Einsatz von Kontrollproben und regelmäßige Überprüfung der Messergebnisse.</a:t>
            </a:r>
          </a:p>
          <a:p>
            <a:pPr algn="l">
              <a:buFont typeface="+mj-lt"/>
              <a:buAutoNum type="arabicPeriod"/>
            </a:pPr>
            <a:r>
              <a:rPr lang="de-DE" b="1" i="0" dirty="0">
                <a:solidFill>
                  <a:srgbClr val="0D0D0D"/>
                </a:solidFill>
                <a:effectLst/>
                <a:latin typeface="+mj-lt"/>
              </a:rPr>
              <a:t>Dokumentation und Ergebnisübermittlung</a:t>
            </a:r>
            <a:r>
              <a:rPr lang="de-DE" b="0" i="0" dirty="0">
                <a:solidFill>
                  <a:srgbClr val="0D0D0D"/>
                </a:solidFill>
                <a:effectLst/>
                <a:latin typeface="+mj-lt"/>
              </a:rPr>
              <a:t>: Sorgfältige Aufzeichnung aller Schritte und zeitnahe Weitergabe der Ergebnisse an die zuständigen medizinischen Fachkräfte.</a:t>
            </a:r>
          </a:p>
        </p:txBody>
      </p:sp>
    </p:spTree>
    <p:extLst>
      <p:ext uri="{BB962C8B-B14F-4D97-AF65-F5344CB8AC3E}">
        <p14:creationId xmlns:p14="http://schemas.microsoft.com/office/powerpoint/2010/main" val="199926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pkin">
            <a:hlinkClick r:id="" action="ppaction://media"/>
            <a:extLst>
              <a:ext uri="{FF2B5EF4-FFF2-40B4-BE49-F238E27FC236}">
                <a16:creationId xmlns:a16="http://schemas.microsoft.com/office/drawing/2014/main" id="{B5E24D0B-2692-0476-27BA-CE7A0C85D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931" y="1905000"/>
            <a:ext cx="541813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A2124-7AED-CBD2-1AAF-EE9DD0AB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4DE55-4083-F2A4-9CEA-7160436C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714" y="563106"/>
            <a:ext cx="10032571" cy="728420"/>
          </a:xfrm>
        </p:spPr>
        <p:txBody>
          <a:bodyPr/>
          <a:lstStyle/>
          <a:p>
            <a:r>
              <a:rPr lang="de-DE" dirty="0" err="1"/>
              <a:t>Radiologietechnologe</a:t>
            </a:r>
            <a:r>
              <a:rPr lang="de-DE" dirty="0"/>
              <a:t> Wolfgang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2F12F-2738-81C6-6D9D-0FFAC6202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3556"/>
            <a:ext cx="5016286" cy="4351338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+mj-lt"/>
              </a:rPr>
              <a:t>ist Teil eines jungen, motivierten Teams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hat regelmäßige interne Fortbildungen ins Leben gerufen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präsentiert in einem Impulsreferat ein Monatsthema 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nutzt </a:t>
            </a:r>
            <a:r>
              <a:rPr lang="de-DE" sz="1800" dirty="0" err="1">
                <a:latin typeface="+mj-lt"/>
              </a:rPr>
              <a:t>Gamma.app</a:t>
            </a:r>
            <a:r>
              <a:rPr lang="de-DE" sz="1800" dirty="0">
                <a:latin typeface="+mj-lt"/>
              </a:rPr>
              <a:t> um rasch eine Grundstruktur zu erhalten</a:t>
            </a:r>
          </a:p>
          <a:p>
            <a:endParaRPr lang="de-DE" sz="1800" dirty="0">
              <a:latin typeface="+mj-lt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6F92C7-B9D7-6E19-CC15-9645785D1659}"/>
              </a:ext>
            </a:extLst>
          </p:cNvPr>
          <p:cNvGrpSpPr/>
          <p:nvPr/>
        </p:nvGrpSpPr>
        <p:grpSpPr>
          <a:xfrm>
            <a:off x="1079714" y="1943556"/>
            <a:ext cx="3898999" cy="3600000"/>
            <a:chOff x="347419" y="2526223"/>
            <a:chExt cx="3898999" cy="36000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FDB50FA-8AA3-7C87-E57A-3B8FCF8B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419" y="2526223"/>
              <a:ext cx="3600000" cy="3600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14ED966-3BA0-A223-9045-F4161D60218F}"/>
                </a:ext>
              </a:extLst>
            </p:cNvPr>
            <p:cNvSpPr txBox="1"/>
            <p:nvPr/>
          </p:nvSpPr>
          <p:spPr>
            <a:xfrm>
              <a:off x="2230579" y="5676135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9856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AA44F-0C64-5496-5F98-E27002384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20645-5A8A-0ED7-EC77-7B3C68DB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051" y="560524"/>
            <a:ext cx="5036949" cy="710338"/>
          </a:xfrm>
        </p:spPr>
        <p:txBody>
          <a:bodyPr/>
          <a:lstStyle/>
          <a:p>
            <a:r>
              <a:rPr lang="de-DE" dirty="0" err="1"/>
              <a:t>gamma.app</a:t>
            </a:r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10121827-589D-0CED-AA06-8FE72E3E03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65286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876296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56F504F0-663E-283C-B115-C89A6CD5E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330551"/>
              </p:ext>
            </p:extLst>
          </p:nvPr>
        </p:nvGraphicFramePr>
        <p:xfrm>
          <a:off x="1059051" y="2010936"/>
          <a:ext cx="4850969" cy="4245211"/>
        </p:xfrm>
        <a:graphic>
          <a:graphicData uri="http://schemas.openxmlformats.org/drawingml/2006/table">
            <a:tbl>
              <a:tblPr/>
              <a:tblGrid>
                <a:gridCol w="4850969">
                  <a:extLst>
                    <a:ext uri="{9D8B030D-6E8A-4147-A177-3AD203B41FA5}">
                      <a16:colId xmlns:a16="http://schemas.microsoft.com/office/drawing/2014/main" val="4068454912"/>
                    </a:ext>
                  </a:extLst>
                </a:gridCol>
              </a:tblGrid>
              <a:tr h="4245211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b="1" dirty="0">
                          <a:latin typeface="+mj-lt"/>
                        </a:rPr>
                        <a:t>KI-gestützte Präsentationserstellung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b="1" dirty="0">
                          <a:latin typeface="+mj-lt"/>
                        </a:rPr>
                        <a:t>Intelligente Designvorschläge</a:t>
                      </a:r>
                      <a:endParaRPr lang="de-DE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b="1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b="1" dirty="0">
                          <a:latin typeface="+mj-lt"/>
                        </a:rPr>
                        <a:t>Inhaltliche Strukturierung</a:t>
                      </a:r>
                      <a:endParaRPr lang="de-DE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b="1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b="1" dirty="0">
                          <a:latin typeface="+mj-lt"/>
                        </a:rPr>
                        <a:t>Integration von Diagrammen und Grafiken</a:t>
                      </a:r>
                      <a:endParaRPr lang="de-DE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b="1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b="1" dirty="0">
                          <a:latin typeface="+mj-lt"/>
                        </a:rPr>
                        <a:t>Anpassbare Vorlagen</a:t>
                      </a:r>
                      <a:endParaRPr lang="de-DE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b="1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b="1" dirty="0">
                          <a:latin typeface="+mj-lt"/>
                        </a:rPr>
                        <a:t>Interaktive Elemente</a:t>
                      </a:r>
                      <a:endParaRPr lang="de-DE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b="1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b="1" dirty="0">
                          <a:latin typeface="+mj-lt"/>
                        </a:rPr>
                        <a:t>Präsentationsteilung und -veröffentlichung</a:t>
                      </a:r>
                      <a:endParaRPr lang="de-DE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de-DE" b="1" dirty="0">
                        <a:latin typeface="+mj-lt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de-DE" b="1" dirty="0">
                          <a:latin typeface="+mj-lt"/>
                        </a:rPr>
                        <a:t>Responsive Design/simple Webseiten</a:t>
                      </a:r>
                      <a:endParaRPr lang="de-DE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884619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FABB1091-9608-0335-4C7F-DD8AB3A068FD}"/>
              </a:ext>
            </a:extLst>
          </p:cNvPr>
          <p:cNvSpPr txBox="1"/>
          <p:nvPr/>
        </p:nvSpPr>
        <p:spPr>
          <a:xfrm>
            <a:off x="6096000" y="2010936"/>
            <a:ext cx="5650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Prompt:</a:t>
            </a:r>
          </a:p>
          <a:p>
            <a:r>
              <a:rPr lang="de-DE" dirty="0">
                <a:latin typeface="+mj-lt"/>
              </a:rPr>
              <a:t>Integration von Künstlicher Intelligenz in der Diagnostischen Radiologie: Verbesserung von Genauigkeit und Effizienz</a:t>
            </a:r>
          </a:p>
        </p:txBody>
      </p:sp>
      <p:pic>
        <p:nvPicPr>
          <p:cNvPr id="3074" name="Picture 2" descr="Gamma App | AI Landing Pages and Presentations in Minutes">
            <a:extLst>
              <a:ext uri="{FF2B5EF4-FFF2-40B4-BE49-F238E27FC236}">
                <a16:creationId xmlns:a16="http://schemas.microsoft.com/office/drawing/2014/main" id="{E19E3CAD-AC95-E6DF-07CE-02696259E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28500" r="10125" b="18302"/>
          <a:stretch/>
        </p:blipFill>
        <p:spPr bwMode="auto">
          <a:xfrm>
            <a:off x="9009682" y="597889"/>
            <a:ext cx="2211810" cy="98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6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ma">
            <a:hlinkClick r:id="" action="ppaction://media"/>
            <a:extLst>
              <a:ext uri="{FF2B5EF4-FFF2-40B4-BE49-F238E27FC236}">
                <a16:creationId xmlns:a16="http://schemas.microsoft.com/office/drawing/2014/main" id="{3FED86FF-91BA-3462-6043-09A3EE18E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931" y="1905000"/>
            <a:ext cx="541813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BF69F-C93F-5A3E-3ADD-F6902FEB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DFC9A7-9B6E-FA0C-EC43-9664027C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216" y="539308"/>
            <a:ext cx="10063567" cy="731553"/>
          </a:xfrm>
        </p:spPr>
        <p:txBody>
          <a:bodyPr/>
          <a:lstStyle/>
          <a:p>
            <a:r>
              <a:rPr lang="de-DE" dirty="0"/>
              <a:t>Physiotherapeutin Caro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F0B1822-B419-2436-1280-E88989A38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52785"/>
            <a:ext cx="4995620" cy="4224177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+mj-lt"/>
              </a:rPr>
              <a:t>Berät ihre vorwiegend älteren Patient*innen immer bestmöglich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sucht eine bestimmte Kniebandage, hat aber gerade keine Zeit, sich durch verschiedene Webseiten oder Produktseiten zu klicken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nutzt </a:t>
            </a:r>
            <a:r>
              <a:rPr lang="de-DE" sz="1800" dirty="0" err="1">
                <a:latin typeface="+mj-lt"/>
              </a:rPr>
              <a:t>Perplexity</a:t>
            </a:r>
            <a:r>
              <a:rPr lang="de-DE" sz="1800" dirty="0">
                <a:latin typeface="+mj-lt"/>
              </a:rPr>
              <a:t> statt Google um Patient*innen sofort eine Empfehlung geben zu können.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E0BA4EC-693A-4D2F-D359-19AA379C2335}"/>
              </a:ext>
            </a:extLst>
          </p:cNvPr>
          <p:cNvGrpSpPr/>
          <p:nvPr/>
        </p:nvGrpSpPr>
        <p:grpSpPr>
          <a:xfrm>
            <a:off x="1064216" y="1952785"/>
            <a:ext cx="3924368" cy="3600000"/>
            <a:chOff x="495232" y="2718692"/>
            <a:chExt cx="3924368" cy="3600000"/>
          </a:xfrm>
        </p:grpSpPr>
        <p:pic>
          <p:nvPicPr>
            <p:cNvPr id="4" name="Grafik 3" descr="Ein Bild, das Entwurf, Lineart, Zeichnung, Strichzeichnung enthält.&#10;&#10;Automatisch generierte Beschreibung">
              <a:extLst>
                <a:ext uri="{FF2B5EF4-FFF2-40B4-BE49-F238E27FC236}">
                  <a16:creationId xmlns:a16="http://schemas.microsoft.com/office/drawing/2014/main" id="{66BC9FE6-12B6-C6BA-1634-68EE14D25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650" t="3291" r="4114" b="4611"/>
            <a:stretch/>
          </p:blipFill>
          <p:spPr>
            <a:xfrm>
              <a:off x="495232" y="2718692"/>
              <a:ext cx="3644440" cy="3600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8764520-0E0E-E08A-BB1A-A109B2E7D5E1}"/>
                </a:ext>
              </a:extLst>
            </p:cNvPr>
            <p:cNvSpPr txBox="1"/>
            <p:nvPr/>
          </p:nvSpPr>
          <p:spPr>
            <a:xfrm>
              <a:off x="2403761" y="6001717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846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0E5FE-67E1-FD41-EB7C-E9A241819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9F7B4A-827C-84A3-0E1A-7E3D516D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874" y="550243"/>
            <a:ext cx="10102251" cy="721494"/>
          </a:xfrm>
        </p:spPr>
        <p:txBody>
          <a:bodyPr/>
          <a:lstStyle/>
          <a:p>
            <a:r>
              <a:rPr lang="de-DE" dirty="0"/>
              <a:t>Was sind die Grundlagen?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986B659-4436-F63A-20F7-246B07DB8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2" y="2020519"/>
            <a:ext cx="4539496" cy="303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DEB009F2-07F6-37AC-A6C5-0D4F2B7FC430}"/>
              </a:ext>
            </a:extLst>
          </p:cNvPr>
          <p:cNvSpPr txBox="1"/>
          <p:nvPr/>
        </p:nvSpPr>
        <p:spPr>
          <a:xfrm>
            <a:off x="6096001" y="1963119"/>
            <a:ext cx="5470902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Large Language Modelle (LLM) - Spezialisierung:</a:t>
            </a:r>
          </a:p>
          <a:p>
            <a:r>
              <a:rPr lang="de-DE" dirty="0"/>
              <a:t>Versteht und erzeugt menschliche Sprache</a:t>
            </a:r>
          </a:p>
          <a:p>
            <a:r>
              <a:rPr lang="de-DE" sz="1600" dirty="0"/>
              <a:t>KI-Assistenten (z.B. ChatGPT), Text-Video-Bildgenerierung</a:t>
            </a:r>
          </a:p>
          <a:p>
            <a:endParaRPr lang="de-DE" b="1" dirty="0"/>
          </a:p>
          <a:p>
            <a:r>
              <a:rPr lang="de-DE" b="1" dirty="0"/>
              <a:t>Deep Learning (DL) - die Erweiterung :</a:t>
            </a:r>
          </a:p>
          <a:p>
            <a:r>
              <a:rPr lang="de-DE" dirty="0"/>
              <a:t>Erlernt komplexe Muster durch viele Schichten</a:t>
            </a:r>
          </a:p>
          <a:p>
            <a:r>
              <a:rPr lang="de-DE" sz="1600" dirty="0"/>
              <a:t>Gesichtserkennung, Objekterkennung in Bild/Video</a:t>
            </a:r>
          </a:p>
          <a:p>
            <a:endParaRPr lang="de-DE" dirty="0"/>
          </a:p>
          <a:p>
            <a:r>
              <a:rPr lang="de-DE" b="1" dirty="0" err="1"/>
              <a:t>Machine</a:t>
            </a:r>
            <a:r>
              <a:rPr lang="de-DE" b="1" dirty="0"/>
              <a:t> Learning (ML) - die Basis:</a:t>
            </a:r>
          </a:p>
          <a:p>
            <a:r>
              <a:rPr lang="de-DE" dirty="0"/>
              <a:t>Grundlage der Mustererkennung</a:t>
            </a:r>
          </a:p>
          <a:p>
            <a:r>
              <a:rPr lang="de-DE" sz="1600" dirty="0"/>
              <a:t>Spam-Filter, Empfehlungssysteme</a:t>
            </a:r>
          </a:p>
          <a:p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E3B3CA7-18A5-D888-E641-2BFFE022DFB5}"/>
              </a:ext>
            </a:extLst>
          </p:cNvPr>
          <p:cNvSpPr txBox="1"/>
          <p:nvPr/>
        </p:nvSpPr>
        <p:spPr>
          <a:xfrm>
            <a:off x="260500" y="6042696"/>
            <a:ext cx="11239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Segoe UI" panose="020B0502040204020203" pitchFamily="34" charset="0"/>
              </a:rPr>
              <a:t>Brown, Tom B.; Mann, Benjamin; Ryder, Nick; </a:t>
            </a:r>
            <a:r>
              <a:rPr lang="de-DE" sz="900" dirty="0" err="1">
                <a:latin typeface="Segoe UI" panose="020B0502040204020203" pitchFamily="34" charset="0"/>
              </a:rPr>
              <a:t>Subbiah</a:t>
            </a:r>
            <a:r>
              <a:rPr lang="de-DE" sz="900" dirty="0">
                <a:latin typeface="Segoe UI" panose="020B0502040204020203" pitchFamily="34" charset="0"/>
              </a:rPr>
              <a:t>, Melanie; Kaplan, Jared; </a:t>
            </a:r>
            <a:r>
              <a:rPr lang="de-DE" sz="900" dirty="0" err="1">
                <a:latin typeface="Segoe UI" panose="020B0502040204020203" pitchFamily="34" charset="0"/>
              </a:rPr>
              <a:t>Dhariwal</a:t>
            </a:r>
            <a:r>
              <a:rPr lang="de-DE" sz="900" dirty="0">
                <a:latin typeface="Segoe UI" panose="020B0502040204020203" pitchFamily="34" charset="0"/>
              </a:rPr>
              <a:t>, </a:t>
            </a:r>
            <a:r>
              <a:rPr lang="de-DE" sz="900" dirty="0" err="1">
                <a:latin typeface="Segoe UI" panose="020B0502040204020203" pitchFamily="34" charset="0"/>
              </a:rPr>
              <a:t>Prafulla</a:t>
            </a:r>
            <a:r>
              <a:rPr lang="de-DE" sz="900" dirty="0">
                <a:latin typeface="Segoe UI" panose="020B0502040204020203" pitchFamily="34" charset="0"/>
              </a:rPr>
              <a:t> et al. (2020): Language Models </a:t>
            </a:r>
            <a:r>
              <a:rPr lang="de-DE" sz="900" dirty="0" err="1">
                <a:latin typeface="Segoe UI" panose="020B0502040204020203" pitchFamily="34" charset="0"/>
              </a:rPr>
              <a:t>are</a:t>
            </a:r>
            <a:r>
              <a:rPr lang="de-DE" sz="900" dirty="0">
                <a:latin typeface="Segoe UI" panose="020B0502040204020203" pitchFamily="34" charset="0"/>
              </a:rPr>
              <a:t> </a:t>
            </a:r>
            <a:r>
              <a:rPr lang="de-DE" sz="900" dirty="0" err="1">
                <a:latin typeface="Segoe UI" panose="020B0502040204020203" pitchFamily="34" charset="0"/>
              </a:rPr>
              <a:t>Few</a:t>
            </a:r>
            <a:r>
              <a:rPr lang="de-DE" sz="900" dirty="0">
                <a:latin typeface="Segoe UI" panose="020B0502040204020203" pitchFamily="34" charset="0"/>
              </a:rPr>
              <a:t>-Shot </a:t>
            </a:r>
            <a:r>
              <a:rPr lang="de-DE" sz="900" dirty="0" err="1">
                <a:latin typeface="Segoe UI" panose="020B0502040204020203" pitchFamily="34" charset="0"/>
              </a:rPr>
              <a:t>Learners</a:t>
            </a:r>
            <a:r>
              <a:rPr lang="de-DE" sz="900" dirty="0">
                <a:latin typeface="Segoe UI" panose="020B0502040204020203" pitchFamily="34" charset="0"/>
              </a:rPr>
              <a:t>.</a:t>
            </a:r>
          </a:p>
          <a:p>
            <a:r>
              <a:rPr lang="de-DE" sz="900" dirty="0" err="1">
                <a:latin typeface="Segoe UI" panose="020B0502040204020203" pitchFamily="34" charset="0"/>
              </a:rPr>
              <a:t>LeCun</a:t>
            </a:r>
            <a:r>
              <a:rPr lang="de-DE" sz="900" dirty="0">
                <a:latin typeface="Segoe UI" panose="020B0502040204020203" pitchFamily="34" charset="0"/>
              </a:rPr>
              <a:t>, Yann; </a:t>
            </a:r>
            <a:r>
              <a:rPr lang="de-DE" sz="900" dirty="0" err="1">
                <a:latin typeface="Segoe UI" panose="020B0502040204020203" pitchFamily="34" charset="0"/>
              </a:rPr>
              <a:t>Bengio</a:t>
            </a:r>
            <a:r>
              <a:rPr lang="de-DE" sz="900" dirty="0">
                <a:latin typeface="Segoe UI" panose="020B0502040204020203" pitchFamily="34" charset="0"/>
              </a:rPr>
              <a:t>, </a:t>
            </a:r>
            <a:r>
              <a:rPr lang="de-DE" sz="900" dirty="0" err="1">
                <a:latin typeface="Segoe UI" panose="020B0502040204020203" pitchFamily="34" charset="0"/>
              </a:rPr>
              <a:t>Yoshua</a:t>
            </a:r>
            <a:r>
              <a:rPr lang="de-DE" sz="900" dirty="0">
                <a:latin typeface="Segoe UI" panose="020B0502040204020203" pitchFamily="34" charset="0"/>
              </a:rPr>
              <a:t>; Hinton, Geoffrey (2015): Deep </a:t>
            </a:r>
            <a:r>
              <a:rPr lang="de-DE" sz="900" dirty="0" err="1">
                <a:latin typeface="Segoe UI" panose="020B0502040204020203" pitchFamily="34" charset="0"/>
              </a:rPr>
              <a:t>learning</a:t>
            </a:r>
            <a:r>
              <a:rPr lang="de-DE" sz="900" dirty="0">
                <a:latin typeface="Segoe UI" panose="020B0502040204020203" pitchFamily="34" charset="0"/>
              </a:rPr>
              <a:t>. In: </a:t>
            </a:r>
            <a:r>
              <a:rPr lang="de-DE" sz="900" i="1" dirty="0">
                <a:latin typeface="Segoe UI" panose="020B0502040204020203" pitchFamily="34" charset="0"/>
              </a:rPr>
              <a:t>Nature </a:t>
            </a:r>
            <a:r>
              <a:rPr lang="de-DE" sz="900" i="0" dirty="0">
                <a:latin typeface="Segoe UI" panose="020B0502040204020203" pitchFamily="34" charset="0"/>
              </a:rPr>
              <a:t>521 (7553), S. 436-444.</a:t>
            </a:r>
          </a:p>
          <a:p>
            <a:r>
              <a:rPr lang="de-DE" sz="900" dirty="0">
                <a:latin typeface="Segoe UI" panose="020B0502040204020203" pitchFamily="34" charset="0"/>
              </a:rPr>
              <a:t>Radford, A., Wu, J., Child, R., Luan, D., </a:t>
            </a:r>
            <a:r>
              <a:rPr lang="de-DE" sz="900" dirty="0" err="1">
                <a:latin typeface="Segoe UI" panose="020B0502040204020203" pitchFamily="34" charset="0"/>
              </a:rPr>
              <a:t>Amodei</a:t>
            </a:r>
            <a:r>
              <a:rPr lang="de-DE" sz="900" dirty="0">
                <a:latin typeface="Segoe UI" panose="020B0502040204020203" pitchFamily="34" charset="0"/>
              </a:rPr>
              <a:t>, D., &amp; </a:t>
            </a:r>
            <a:r>
              <a:rPr lang="de-DE" sz="900" dirty="0" err="1">
                <a:latin typeface="Segoe UI" panose="020B0502040204020203" pitchFamily="34" charset="0"/>
              </a:rPr>
              <a:t>Sutskever</a:t>
            </a:r>
            <a:r>
              <a:rPr lang="de-DE" sz="900" dirty="0">
                <a:latin typeface="Segoe UI" panose="020B0502040204020203" pitchFamily="34" charset="0"/>
              </a:rPr>
              <a:t>, I. (2019): Language Models </a:t>
            </a:r>
            <a:r>
              <a:rPr lang="de-DE" sz="900" dirty="0" err="1">
                <a:latin typeface="Segoe UI" panose="020B0502040204020203" pitchFamily="34" charset="0"/>
              </a:rPr>
              <a:t>are</a:t>
            </a:r>
            <a:r>
              <a:rPr lang="de-DE" sz="900" dirty="0">
                <a:latin typeface="Segoe UI" panose="020B0502040204020203" pitchFamily="34" charset="0"/>
              </a:rPr>
              <a:t> </a:t>
            </a:r>
            <a:r>
              <a:rPr lang="de-DE" sz="900" dirty="0" err="1">
                <a:latin typeface="Segoe UI" panose="020B0502040204020203" pitchFamily="34" charset="0"/>
              </a:rPr>
              <a:t>Unsupervised</a:t>
            </a:r>
            <a:r>
              <a:rPr lang="de-DE" sz="900" dirty="0">
                <a:latin typeface="Segoe UI" panose="020B0502040204020203" pitchFamily="34" charset="0"/>
              </a:rPr>
              <a:t> Multitask </a:t>
            </a:r>
            <a:r>
              <a:rPr lang="de-DE" sz="900" dirty="0" err="1">
                <a:latin typeface="Segoe UI" panose="020B0502040204020203" pitchFamily="34" charset="0"/>
              </a:rPr>
              <a:t>Learners</a:t>
            </a:r>
            <a:r>
              <a:rPr lang="de-DE" sz="900" dirty="0">
                <a:latin typeface="Segoe UI" panose="020B0502040204020203" pitchFamily="34" charset="0"/>
              </a:rPr>
              <a:t>.</a:t>
            </a:r>
          </a:p>
          <a:p>
            <a:endParaRPr lang="de-DE" sz="9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0383149-FC6E-5CA4-F460-A999296BF518}"/>
              </a:ext>
            </a:extLst>
          </p:cNvPr>
          <p:cNvSpPr txBox="1"/>
          <p:nvPr/>
        </p:nvSpPr>
        <p:spPr>
          <a:xfrm>
            <a:off x="1082202" y="4947536"/>
            <a:ext cx="17710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Bild generiert mit napkin.ai</a:t>
            </a:r>
          </a:p>
        </p:txBody>
      </p:sp>
    </p:spTree>
    <p:extLst>
      <p:ext uri="{BB962C8B-B14F-4D97-AF65-F5344CB8AC3E}">
        <p14:creationId xmlns:p14="http://schemas.microsoft.com/office/powerpoint/2010/main" val="1916142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FB56D-0AED-6C40-7CF4-6E994A2A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715" y="560524"/>
            <a:ext cx="5016285" cy="689674"/>
          </a:xfrm>
        </p:spPr>
        <p:txBody>
          <a:bodyPr>
            <a:normAutofit fontScale="90000"/>
          </a:bodyPr>
          <a:lstStyle/>
          <a:p>
            <a:r>
              <a:rPr lang="de-DE" dirty="0"/>
              <a:t>Perplexity.ai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BD85D2B1-B3A5-843F-2B31-1133A96C03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65286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876296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EC2781EE-2BA4-695F-3758-A4119AF6E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505402"/>
              </p:ext>
            </p:extLst>
          </p:nvPr>
        </p:nvGraphicFramePr>
        <p:xfrm>
          <a:off x="1012556" y="2025112"/>
          <a:ext cx="4819973" cy="4272365"/>
        </p:xfrm>
        <a:graphic>
          <a:graphicData uri="http://schemas.openxmlformats.org/drawingml/2006/table">
            <a:tbl>
              <a:tblPr/>
              <a:tblGrid>
                <a:gridCol w="4819973">
                  <a:extLst>
                    <a:ext uri="{9D8B030D-6E8A-4147-A177-3AD203B41FA5}">
                      <a16:colId xmlns:a16="http://schemas.microsoft.com/office/drawing/2014/main" val="4068454912"/>
                    </a:ext>
                  </a:extLst>
                </a:gridCol>
              </a:tblGrid>
              <a:tr h="4272365">
                <a:tc>
                  <a:txBody>
                    <a:bodyPr/>
                    <a:lstStyle/>
                    <a:p>
                      <a:r>
                        <a:rPr lang="de-DE" b="1" dirty="0">
                          <a:latin typeface="+mj-lt"/>
                        </a:rPr>
                        <a:t>KI-gestützte Suche: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+mj-lt"/>
                        </a:rPr>
                        <a:t>Beantwortung komplexer Fragestellungen.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+mj-lt"/>
                        </a:rPr>
                        <a:t>Relevante Informationen basierend auf dem Kontext der Anfrage.</a:t>
                      </a:r>
                      <a:br>
                        <a:rPr lang="de-DE" dirty="0">
                          <a:latin typeface="+mj-lt"/>
                        </a:rPr>
                      </a:br>
                      <a:r>
                        <a:rPr lang="de-DE" b="0" dirty="0">
                          <a:latin typeface="+mj-lt"/>
                        </a:rPr>
                        <a:t>Angabe von (wissenschaftlichen) Quellen</a:t>
                      </a:r>
                    </a:p>
                    <a:p>
                      <a:endParaRPr lang="de-DE" b="1" dirty="0">
                        <a:latin typeface="+mj-lt"/>
                      </a:endParaRPr>
                    </a:p>
                    <a:p>
                      <a:r>
                        <a:rPr lang="de-DE" b="1" dirty="0">
                          <a:latin typeface="+mj-lt"/>
                        </a:rPr>
                        <a:t>Weiters: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latin typeface="+mj-lt"/>
                        </a:rPr>
                        <a:t>Erstellung vollständiger Blogseiten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latin typeface="+mj-lt"/>
                        </a:rPr>
                        <a:t>Weiterführende Fragestellungen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0" dirty="0">
                          <a:latin typeface="+mj-lt"/>
                        </a:rPr>
                        <a:t>Bild und Videosuche inkludiert</a:t>
                      </a:r>
                    </a:p>
                    <a:p>
                      <a:endParaRPr lang="de-DE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884619"/>
                  </a:ext>
                </a:extLst>
              </a:tr>
            </a:tbl>
          </a:graphicData>
        </a:graphic>
      </p:graphicFrame>
      <p:pic>
        <p:nvPicPr>
          <p:cNvPr id="1026" name="Picture 2" descr="What is Perplexity AI?">
            <a:extLst>
              <a:ext uri="{FF2B5EF4-FFF2-40B4-BE49-F238E27FC236}">
                <a16:creationId xmlns:a16="http://schemas.microsoft.com/office/drawing/2014/main" id="{7B3470CC-7240-3B37-EC9E-8A87F7138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30778" r="3826" b="32907"/>
          <a:stretch/>
        </p:blipFill>
        <p:spPr bwMode="auto">
          <a:xfrm>
            <a:off x="8968208" y="560523"/>
            <a:ext cx="2643371" cy="78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8C59D12-F5C3-4A54-5BE5-226D23F55EA6}"/>
              </a:ext>
            </a:extLst>
          </p:cNvPr>
          <p:cNvSpPr txBox="1"/>
          <p:nvPr/>
        </p:nvSpPr>
        <p:spPr>
          <a:xfrm>
            <a:off x="6096000" y="2025112"/>
            <a:ext cx="5689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Prompt:</a:t>
            </a:r>
          </a:p>
          <a:p>
            <a:r>
              <a:rPr lang="de-DE" dirty="0">
                <a:latin typeface="+mj-lt"/>
              </a:rPr>
              <a:t>Identifiziere und bewerte geeignete Heilbehelfe für Patient*innen mit Arthrose aus physiotherapeutischer Perspektive. </a:t>
            </a:r>
          </a:p>
          <a:p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Beurteile diese Behelfe nach den folgenden Kriterien: Anschaffungskosten (Preis), Funktionalität zur Schmerzlinderung und Bewegungsunterstützung, Verfügbarkeit auf dem Markt sowie Benutzerfreundlichkeit und Anpassungsfähigkeit an individuelle Bedürfnisse. </a:t>
            </a:r>
          </a:p>
          <a:p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Stelle die Ergebnisse in einer übersichtlichen tabellarischen Form dar, inklusive kurzer Beschreibungen und Quellenangaben mit links.</a:t>
            </a:r>
          </a:p>
        </p:txBody>
      </p:sp>
    </p:spTree>
    <p:extLst>
      <p:ext uri="{BB962C8B-B14F-4D97-AF65-F5344CB8AC3E}">
        <p14:creationId xmlns:p14="http://schemas.microsoft.com/office/powerpoint/2010/main" val="3982293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rplexity">
            <a:hlinkClick r:id="" action="ppaction://media"/>
            <a:extLst>
              <a:ext uri="{FF2B5EF4-FFF2-40B4-BE49-F238E27FC236}">
                <a16:creationId xmlns:a16="http://schemas.microsoft.com/office/drawing/2014/main" id="{0E509179-863F-928D-8C96-925DCF662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931" y="1905000"/>
            <a:ext cx="541813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63DEF-53EA-5CAA-BFEC-39E499F0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56" y="547577"/>
            <a:ext cx="10038697" cy="717697"/>
          </a:xfrm>
        </p:spPr>
        <p:txBody>
          <a:bodyPr/>
          <a:lstStyle/>
          <a:p>
            <a:pPr>
              <a:defRPr sz="3600" b="1"/>
            </a:pPr>
            <a:r>
              <a:rPr lang="de-DE" dirty="0"/>
              <a:t>LLMs: Die KI hinter moderner Sprachverarbeitung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50184D-6D3C-BE5B-E236-7B995E91F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3256" y="2693323"/>
            <a:ext cx="5032744" cy="2188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 i="0" dirty="0">
                <a:effectLst/>
                <a:latin typeface="+mj-lt"/>
              </a:rPr>
              <a:t>Funktionsweise:</a:t>
            </a:r>
            <a:endParaRPr lang="de-DE" sz="1800" b="0" i="0" dirty="0">
              <a:effectLst/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i="0" dirty="0">
                <a:effectLst/>
                <a:latin typeface="+mj-lt"/>
              </a:rPr>
              <a:t>Nutzen </a:t>
            </a:r>
            <a:r>
              <a:rPr lang="de-DE" sz="1800" b="0" i="0" dirty="0" err="1">
                <a:effectLst/>
                <a:latin typeface="+mj-lt"/>
              </a:rPr>
              <a:t>Transformertechnologie</a:t>
            </a:r>
            <a:r>
              <a:rPr lang="de-DE" sz="1800" b="0" i="0" dirty="0">
                <a:effectLst/>
                <a:latin typeface="+mj-lt"/>
              </a:rPr>
              <a:t> (Kontextverständnis)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B</a:t>
            </a:r>
            <a:r>
              <a:rPr lang="de-DE" sz="1800" b="0" i="0" dirty="0">
                <a:effectLst/>
                <a:latin typeface="+mj-lt"/>
              </a:rPr>
              <a:t>erechnen Wahrscheinlichkeiten für Wörter und semantische Zusammenhänge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i="0" dirty="0">
                <a:effectLst/>
                <a:latin typeface="+mj-lt"/>
              </a:rPr>
              <a:t>Trainiert basierend auf Texten aus Wissenschaft, Literatur, Internet und Alltag.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93317DC-ADD6-437B-3BD8-627872AD8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693323"/>
            <a:ext cx="5005953" cy="2188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 i="0" dirty="0">
                <a:effectLst/>
                <a:latin typeface="+mj-lt"/>
              </a:rPr>
              <a:t>Merkmale:</a:t>
            </a:r>
            <a:endParaRPr lang="de-DE" sz="1800" b="0" i="0" dirty="0">
              <a:effectLst/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i="0" dirty="0">
                <a:effectLst/>
                <a:latin typeface="+mj-lt"/>
              </a:rPr>
              <a:t>Kontextverständnis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i="0" dirty="0">
                <a:effectLst/>
                <a:latin typeface="+mj-lt"/>
              </a:rPr>
              <a:t>Anpassungsfähigkeit (Finetuning)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i="0" dirty="0">
                <a:effectLst/>
                <a:latin typeface="+mj-lt"/>
              </a:rPr>
              <a:t>Sprachgenerierung in hoher Qualität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800" b="0" i="0" dirty="0">
                <a:effectLst/>
                <a:latin typeface="+mj-lt"/>
              </a:rPr>
              <a:t>Multimodalität (Text, Bild, Ton, Video)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73BC87F-1376-1EA9-6E94-18DB80C24FFB}"/>
              </a:ext>
            </a:extLst>
          </p:cNvPr>
          <p:cNvSpPr txBox="1"/>
          <p:nvPr/>
        </p:nvSpPr>
        <p:spPr>
          <a:xfrm>
            <a:off x="1063256" y="1265274"/>
            <a:ext cx="1003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Trainiert auf riesigen Datenmengen, um menschliche Sprache zu analysieren und verstehen</a:t>
            </a:r>
          </a:p>
          <a:p>
            <a:r>
              <a:rPr lang="de-DE" b="1" dirty="0"/>
              <a:t>Beispiele</a:t>
            </a:r>
            <a:r>
              <a:rPr lang="de-DE" dirty="0"/>
              <a:t>: ChatGPT, Google Gemini, Claude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741424-EF18-7507-94EA-1C00EF68618C}"/>
              </a:ext>
            </a:extLst>
          </p:cNvPr>
          <p:cNvSpPr txBox="1"/>
          <p:nvPr/>
        </p:nvSpPr>
        <p:spPr>
          <a:xfrm>
            <a:off x="275364" y="6004749"/>
            <a:ext cx="114790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Vaswani, A., </a:t>
            </a:r>
            <a:r>
              <a:rPr lang="en-GB" sz="9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Shazeer</a:t>
            </a:r>
            <a:r>
              <a:rPr lang="en-GB" sz="9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, N., Parmar, N., </a:t>
            </a:r>
            <a:r>
              <a:rPr lang="en-GB" sz="9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Uszkoreit</a:t>
            </a:r>
            <a:r>
              <a:rPr lang="en-GB" sz="9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, J., Jones, L., Gomez, A. N., Kaiser, L. &amp; </a:t>
            </a:r>
            <a:r>
              <a:rPr lang="en-GB" sz="9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Polosukhin</a:t>
            </a:r>
            <a:r>
              <a:rPr lang="en-GB" sz="9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, I. (2017, 12. Juni). </a:t>
            </a:r>
            <a:r>
              <a:rPr lang="en-GB" sz="900" i="1" dirty="0"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Attention Is All You Need</a:t>
            </a:r>
            <a:r>
              <a:rPr lang="en-GB" sz="9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.  </a:t>
            </a:r>
            <a:endParaRPr lang="de-DE" sz="9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900" dirty="0">
                <a:latin typeface="Segoe UI" panose="020B0502040204020203" pitchFamily="34" charset="0"/>
              </a:rPr>
              <a:t>Devlin, Jacob; Chang, Ming-Wei; Lee, </a:t>
            </a:r>
            <a:r>
              <a:rPr lang="de-DE" sz="900" dirty="0" err="1">
                <a:latin typeface="Segoe UI" panose="020B0502040204020203" pitchFamily="34" charset="0"/>
              </a:rPr>
              <a:t>Kenton</a:t>
            </a:r>
            <a:r>
              <a:rPr lang="de-DE" sz="900" dirty="0">
                <a:latin typeface="Segoe UI" panose="020B0502040204020203" pitchFamily="34" charset="0"/>
              </a:rPr>
              <a:t>; </a:t>
            </a:r>
            <a:r>
              <a:rPr lang="de-DE" sz="900" dirty="0" err="1">
                <a:latin typeface="Segoe UI" panose="020B0502040204020203" pitchFamily="34" charset="0"/>
              </a:rPr>
              <a:t>Toutanova</a:t>
            </a:r>
            <a:r>
              <a:rPr lang="de-DE" sz="900" dirty="0">
                <a:latin typeface="Segoe UI" panose="020B0502040204020203" pitchFamily="34" charset="0"/>
              </a:rPr>
              <a:t>, Kristina (2018): BERT: </a:t>
            </a:r>
            <a:r>
              <a:rPr lang="de-DE" sz="900" dirty="0" err="1">
                <a:latin typeface="Segoe UI" panose="020B0502040204020203" pitchFamily="34" charset="0"/>
              </a:rPr>
              <a:t>Pre</a:t>
            </a:r>
            <a:r>
              <a:rPr lang="de-DE" sz="900" dirty="0">
                <a:latin typeface="Segoe UI" panose="020B0502040204020203" pitchFamily="34" charset="0"/>
              </a:rPr>
              <a:t>-training </a:t>
            </a:r>
            <a:r>
              <a:rPr lang="de-DE" sz="900" dirty="0" err="1">
                <a:latin typeface="Segoe UI" panose="020B0502040204020203" pitchFamily="34" charset="0"/>
              </a:rPr>
              <a:t>of</a:t>
            </a:r>
            <a:r>
              <a:rPr lang="de-DE" sz="900" dirty="0">
                <a:latin typeface="Segoe UI" panose="020B0502040204020203" pitchFamily="34" charset="0"/>
              </a:rPr>
              <a:t> Deep </a:t>
            </a:r>
            <a:r>
              <a:rPr lang="de-DE" sz="900" dirty="0" err="1">
                <a:latin typeface="Segoe UI" panose="020B0502040204020203" pitchFamily="34" charset="0"/>
              </a:rPr>
              <a:t>Bidirectional</a:t>
            </a:r>
            <a:r>
              <a:rPr lang="de-DE" sz="900" dirty="0">
                <a:latin typeface="Segoe UI" panose="020B0502040204020203" pitchFamily="34" charset="0"/>
              </a:rPr>
              <a:t> Transformers </a:t>
            </a:r>
            <a:r>
              <a:rPr lang="de-DE" sz="900" dirty="0" err="1">
                <a:latin typeface="Segoe UI" panose="020B0502040204020203" pitchFamily="34" charset="0"/>
              </a:rPr>
              <a:t>for</a:t>
            </a:r>
            <a:r>
              <a:rPr lang="de-DE" sz="900" dirty="0">
                <a:latin typeface="Segoe UI" panose="020B0502040204020203" pitchFamily="34" charset="0"/>
              </a:rPr>
              <a:t> Language Understanding.</a:t>
            </a:r>
          </a:p>
          <a:p>
            <a:r>
              <a:rPr lang="de-DE" sz="900" dirty="0" err="1">
                <a:latin typeface="Segoe UI" panose="020B0502040204020203" pitchFamily="34" charset="0"/>
              </a:rPr>
              <a:t>Bubeck</a:t>
            </a:r>
            <a:r>
              <a:rPr lang="de-DE" sz="900" dirty="0">
                <a:latin typeface="Segoe UI" panose="020B0502040204020203" pitchFamily="34" charset="0"/>
              </a:rPr>
              <a:t>, Sébastien; </a:t>
            </a:r>
            <a:r>
              <a:rPr lang="de-DE" sz="900" dirty="0" err="1">
                <a:latin typeface="Segoe UI" panose="020B0502040204020203" pitchFamily="34" charset="0"/>
              </a:rPr>
              <a:t>Chandrasekaran</a:t>
            </a:r>
            <a:r>
              <a:rPr lang="de-DE" sz="900" dirty="0">
                <a:latin typeface="Segoe UI" panose="020B0502040204020203" pitchFamily="34" charset="0"/>
              </a:rPr>
              <a:t>, </a:t>
            </a:r>
            <a:r>
              <a:rPr lang="de-DE" sz="900" dirty="0" err="1">
                <a:latin typeface="Segoe UI" panose="020B0502040204020203" pitchFamily="34" charset="0"/>
              </a:rPr>
              <a:t>Varun</a:t>
            </a:r>
            <a:r>
              <a:rPr lang="de-DE" sz="900" dirty="0">
                <a:latin typeface="Segoe UI" panose="020B0502040204020203" pitchFamily="34" charset="0"/>
              </a:rPr>
              <a:t>; </a:t>
            </a:r>
            <a:r>
              <a:rPr lang="de-DE" sz="900" dirty="0" err="1">
                <a:latin typeface="Segoe UI" panose="020B0502040204020203" pitchFamily="34" charset="0"/>
              </a:rPr>
              <a:t>Eldan</a:t>
            </a:r>
            <a:r>
              <a:rPr lang="de-DE" sz="900" dirty="0">
                <a:latin typeface="Segoe UI" panose="020B0502040204020203" pitchFamily="34" charset="0"/>
              </a:rPr>
              <a:t>, Ronen; Gehrke, Johannes; </a:t>
            </a:r>
            <a:r>
              <a:rPr lang="de-DE" sz="900" dirty="0" err="1">
                <a:latin typeface="Segoe UI" panose="020B0502040204020203" pitchFamily="34" charset="0"/>
              </a:rPr>
              <a:t>Horvitz</a:t>
            </a:r>
            <a:r>
              <a:rPr lang="de-DE" sz="900" dirty="0">
                <a:latin typeface="Segoe UI" panose="020B0502040204020203" pitchFamily="34" charset="0"/>
              </a:rPr>
              <a:t>, Eric; </a:t>
            </a:r>
            <a:r>
              <a:rPr lang="de-DE" sz="900" dirty="0" err="1">
                <a:latin typeface="Segoe UI" panose="020B0502040204020203" pitchFamily="34" charset="0"/>
              </a:rPr>
              <a:t>Kamar</a:t>
            </a:r>
            <a:r>
              <a:rPr lang="de-DE" sz="900" dirty="0">
                <a:latin typeface="Segoe UI" panose="020B0502040204020203" pitchFamily="34" charset="0"/>
              </a:rPr>
              <a:t>, </a:t>
            </a:r>
            <a:r>
              <a:rPr lang="de-DE" sz="900" dirty="0" err="1">
                <a:latin typeface="Segoe UI" panose="020B0502040204020203" pitchFamily="34" charset="0"/>
              </a:rPr>
              <a:t>Ece</a:t>
            </a:r>
            <a:r>
              <a:rPr lang="de-DE" sz="900" dirty="0">
                <a:latin typeface="Segoe UI" panose="020B0502040204020203" pitchFamily="34" charset="0"/>
              </a:rPr>
              <a:t> et al. (2023): Sparks </a:t>
            </a:r>
            <a:r>
              <a:rPr lang="de-DE" sz="900" dirty="0" err="1">
                <a:latin typeface="Segoe UI" panose="020B0502040204020203" pitchFamily="34" charset="0"/>
              </a:rPr>
              <a:t>of</a:t>
            </a:r>
            <a:r>
              <a:rPr lang="de-DE" sz="900" dirty="0">
                <a:latin typeface="Segoe UI" panose="020B0502040204020203" pitchFamily="34" charset="0"/>
              </a:rPr>
              <a:t> </a:t>
            </a:r>
            <a:r>
              <a:rPr lang="de-DE" sz="900" dirty="0" err="1">
                <a:latin typeface="Segoe UI" panose="020B0502040204020203" pitchFamily="34" charset="0"/>
              </a:rPr>
              <a:t>Artificial</a:t>
            </a:r>
            <a:r>
              <a:rPr lang="de-DE" sz="900" dirty="0">
                <a:latin typeface="Segoe UI" panose="020B0502040204020203" pitchFamily="34" charset="0"/>
              </a:rPr>
              <a:t> General </a:t>
            </a:r>
            <a:r>
              <a:rPr lang="de-DE" sz="900" dirty="0" err="1">
                <a:latin typeface="Segoe UI" panose="020B0502040204020203" pitchFamily="34" charset="0"/>
              </a:rPr>
              <a:t>Intelligence</a:t>
            </a:r>
            <a:r>
              <a:rPr lang="de-DE" sz="900" dirty="0">
                <a:latin typeface="Segoe UI" panose="020B0502040204020203" pitchFamily="34" charset="0"/>
              </a:rPr>
              <a:t>: Early </a:t>
            </a:r>
            <a:r>
              <a:rPr lang="de-DE" sz="900" dirty="0" err="1">
                <a:latin typeface="Segoe UI" panose="020B0502040204020203" pitchFamily="34" charset="0"/>
              </a:rPr>
              <a:t>experiments</a:t>
            </a:r>
            <a:r>
              <a:rPr lang="de-DE" sz="900" dirty="0">
                <a:latin typeface="Segoe UI" panose="020B0502040204020203" pitchFamily="34" charset="0"/>
              </a:rPr>
              <a:t> </a:t>
            </a:r>
            <a:r>
              <a:rPr lang="de-DE" sz="900" dirty="0" err="1">
                <a:latin typeface="Segoe UI" panose="020B0502040204020203" pitchFamily="34" charset="0"/>
              </a:rPr>
              <a:t>with</a:t>
            </a:r>
            <a:r>
              <a:rPr lang="de-DE" sz="900" dirty="0">
                <a:latin typeface="Segoe UI" panose="020B0502040204020203" pitchFamily="34" charset="0"/>
              </a:rPr>
              <a:t> GPT-4. 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88183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F1CC1-0C99-71C3-AFC8-E86D00BDD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61BFD-95E9-2188-32FE-3D38DA51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48" y="542442"/>
            <a:ext cx="10058401" cy="707756"/>
          </a:xfrm>
        </p:spPr>
        <p:txBody>
          <a:bodyPr/>
          <a:lstStyle/>
          <a:p>
            <a:r>
              <a:rPr lang="de-DE" dirty="0"/>
              <a:t>Zu beachten: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B8EBC9-2388-43EA-8A64-D91EB2F20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48" y="1297534"/>
            <a:ext cx="5320116" cy="44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99CC04D-5510-DBA6-7B5D-E6368FD1B908}"/>
              </a:ext>
            </a:extLst>
          </p:cNvPr>
          <p:cNvSpPr txBox="1"/>
          <p:nvPr/>
        </p:nvSpPr>
        <p:spPr>
          <a:xfrm>
            <a:off x="7427563" y="1732489"/>
            <a:ext cx="389524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rgbClr val="FF0000"/>
                </a:solidFill>
                <a:latin typeface="+mj-lt"/>
              </a:rPr>
              <a:t>Achtung!</a:t>
            </a:r>
          </a:p>
          <a:p>
            <a:pPr marL="0" indent="0">
              <a:buNone/>
            </a:pPr>
            <a:endParaRPr lang="de-DE" sz="20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Nutzen Sie keine Patient*</a:t>
            </a:r>
            <a:r>
              <a:rPr lang="de-DE" dirty="0" err="1">
                <a:latin typeface="+mj-lt"/>
              </a:rPr>
              <a:t>innendaten</a:t>
            </a:r>
            <a:r>
              <a:rPr lang="de-DE" dirty="0">
                <a:latin typeface="+mj-lt"/>
              </a:rPr>
              <a:t>! Auch nicht anonymisiert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Auch keine lizenzierten Inhalte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Checken Sie </a:t>
            </a:r>
            <a:r>
              <a:rPr lang="de-DE" b="1" dirty="0">
                <a:latin typeface="+mj-lt"/>
              </a:rPr>
              <a:t>immer</a:t>
            </a:r>
            <a:r>
              <a:rPr lang="de-DE" dirty="0">
                <a:latin typeface="+mj-lt"/>
              </a:rPr>
              <a:t> alle Antworten auf Richtigkeit!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69C5C5E-2B74-2982-7AF2-90E1CDF34545}"/>
              </a:ext>
            </a:extLst>
          </p:cNvPr>
          <p:cNvSpPr txBox="1"/>
          <p:nvPr/>
        </p:nvSpPr>
        <p:spPr>
          <a:xfrm>
            <a:off x="262826" y="5998853"/>
            <a:ext cx="114842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000"/>
            <a:r>
              <a:rPr lang="en-US" sz="900" dirty="0">
                <a:latin typeface="Segoe UI" panose="020B0502040204020203" pitchFamily="34" charset="0"/>
              </a:rPr>
              <a:t>Bender, Emily M.; Gebru, Timnit; McMillan-Major, Angelina; </a:t>
            </a:r>
            <a:r>
              <a:rPr lang="en-US" sz="900" dirty="0" err="1">
                <a:latin typeface="Segoe UI" panose="020B0502040204020203" pitchFamily="34" charset="0"/>
              </a:rPr>
              <a:t>Shmitchell</a:t>
            </a:r>
            <a:r>
              <a:rPr lang="en-US" sz="900" dirty="0">
                <a:latin typeface="Segoe UI" panose="020B0502040204020203" pitchFamily="34" charset="0"/>
              </a:rPr>
              <a:t>, </a:t>
            </a:r>
            <a:r>
              <a:rPr lang="en-US" sz="900" dirty="0" err="1">
                <a:latin typeface="Segoe UI" panose="020B0502040204020203" pitchFamily="34" charset="0"/>
              </a:rPr>
              <a:t>Shmargaret</a:t>
            </a:r>
            <a:r>
              <a:rPr lang="en-US" sz="900" dirty="0">
                <a:latin typeface="Segoe UI" panose="020B0502040204020203" pitchFamily="34" charset="0"/>
              </a:rPr>
              <a:t> (2021): On the Dangers of Stochastic Parrots. In: Proceedings of the 2021 ACM Conference on Fairness, Accountability, and Transparency. </a:t>
            </a:r>
            <a:r>
              <a:rPr lang="en-US" sz="900" dirty="0" err="1">
                <a:latin typeface="Segoe UI" panose="020B0502040204020203" pitchFamily="34" charset="0"/>
              </a:rPr>
              <a:t>FAccT</a:t>
            </a:r>
            <a:r>
              <a:rPr lang="en-US" sz="900" dirty="0">
                <a:latin typeface="Segoe UI" panose="020B0502040204020203" pitchFamily="34" charset="0"/>
              </a:rPr>
              <a:t> '21: 10 03 2021. New </a:t>
            </a:r>
            <a:r>
              <a:rPr lang="en-US" sz="900" dirty="0" err="1">
                <a:latin typeface="Segoe UI" panose="020B0502040204020203" pitchFamily="34" charset="0"/>
              </a:rPr>
              <a:t>York,NY,United</a:t>
            </a:r>
            <a:r>
              <a:rPr lang="en-US" sz="900" dirty="0">
                <a:latin typeface="Segoe UI" panose="020B0502040204020203" pitchFamily="34" charset="0"/>
              </a:rPr>
              <a:t> States: Association for Computing Machinery (ACM Digital Library), S. 610–623.</a:t>
            </a:r>
          </a:p>
          <a:p>
            <a:pPr marR="1000"/>
            <a:r>
              <a:rPr lang="en-US" sz="900" dirty="0">
                <a:latin typeface="Segoe UI" panose="020B0502040204020203" pitchFamily="34" charset="0"/>
              </a:rPr>
              <a:t>Rudin, Cynthia (2019): Stop Explaining Black Box Machine Learning Models for High Stakes Decisions and Use Interpretable Models Instead. In: </a:t>
            </a:r>
            <a:r>
              <a:rPr lang="en-US" sz="900" i="1" dirty="0">
                <a:latin typeface="Segoe UI" panose="020B0502040204020203" pitchFamily="34" charset="0"/>
              </a:rPr>
              <a:t>Nature machine intelligence </a:t>
            </a:r>
            <a:r>
              <a:rPr lang="en-US" sz="900" i="0" dirty="0">
                <a:latin typeface="Segoe UI" panose="020B0502040204020203" pitchFamily="34" charset="0"/>
              </a:rPr>
              <a:t>1 (5), S. 206-215. </a:t>
            </a:r>
          </a:p>
          <a:p>
            <a:pPr marR="1000"/>
            <a:r>
              <a:rPr lang="de-DE" sz="900" dirty="0">
                <a:latin typeface="Segoe UI" panose="020B0502040204020203" pitchFamily="34" charset="0"/>
              </a:rPr>
              <a:t>Ji, </a:t>
            </a:r>
            <a:r>
              <a:rPr lang="de-DE" sz="900" dirty="0" err="1">
                <a:latin typeface="Segoe UI" panose="020B0502040204020203" pitchFamily="34" charset="0"/>
              </a:rPr>
              <a:t>Ziwei</a:t>
            </a:r>
            <a:r>
              <a:rPr lang="de-DE" sz="900" dirty="0">
                <a:latin typeface="Segoe UI" panose="020B0502040204020203" pitchFamily="34" charset="0"/>
              </a:rPr>
              <a:t>; Lee, </a:t>
            </a:r>
            <a:r>
              <a:rPr lang="de-DE" sz="900" dirty="0" err="1">
                <a:latin typeface="Segoe UI" panose="020B0502040204020203" pitchFamily="34" charset="0"/>
              </a:rPr>
              <a:t>Nayeon</a:t>
            </a:r>
            <a:r>
              <a:rPr lang="de-DE" sz="900" dirty="0">
                <a:latin typeface="Segoe UI" panose="020B0502040204020203" pitchFamily="34" charset="0"/>
              </a:rPr>
              <a:t>; </a:t>
            </a:r>
            <a:r>
              <a:rPr lang="de-DE" sz="900" dirty="0" err="1">
                <a:latin typeface="Segoe UI" panose="020B0502040204020203" pitchFamily="34" charset="0"/>
              </a:rPr>
              <a:t>Frieske</a:t>
            </a:r>
            <a:r>
              <a:rPr lang="de-DE" sz="900" dirty="0">
                <a:latin typeface="Segoe UI" panose="020B0502040204020203" pitchFamily="34" charset="0"/>
              </a:rPr>
              <a:t>, Rita; </a:t>
            </a:r>
            <a:r>
              <a:rPr lang="de-DE" sz="900" dirty="0" err="1">
                <a:latin typeface="Segoe UI" panose="020B0502040204020203" pitchFamily="34" charset="0"/>
              </a:rPr>
              <a:t>Yu</a:t>
            </a:r>
            <a:r>
              <a:rPr lang="de-DE" sz="900" dirty="0">
                <a:latin typeface="Segoe UI" panose="020B0502040204020203" pitchFamily="34" charset="0"/>
              </a:rPr>
              <a:t>, </a:t>
            </a:r>
            <a:r>
              <a:rPr lang="de-DE" sz="900" dirty="0" err="1">
                <a:latin typeface="Segoe UI" panose="020B0502040204020203" pitchFamily="34" charset="0"/>
              </a:rPr>
              <a:t>Tiezheng</a:t>
            </a:r>
            <a:r>
              <a:rPr lang="de-DE" sz="900" dirty="0">
                <a:latin typeface="Segoe UI" panose="020B0502040204020203" pitchFamily="34" charset="0"/>
              </a:rPr>
              <a:t>; Su, Dan; </a:t>
            </a:r>
            <a:r>
              <a:rPr lang="de-DE" sz="900" dirty="0" err="1">
                <a:latin typeface="Segoe UI" panose="020B0502040204020203" pitchFamily="34" charset="0"/>
              </a:rPr>
              <a:t>Xu</a:t>
            </a:r>
            <a:r>
              <a:rPr lang="de-DE" sz="900" dirty="0">
                <a:latin typeface="Segoe UI" panose="020B0502040204020203" pitchFamily="34" charset="0"/>
              </a:rPr>
              <a:t>, Yan et al. (2023): Survey </a:t>
            </a:r>
            <a:r>
              <a:rPr lang="de-DE" sz="900" dirty="0" err="1">
                <a:latin typeface="Segoe UI" panose="020B0502040204020203" pitchFamily="34" charset="0"/>
              </a:rPr>
              <a:t>of</a:t>
            </a:r>
            <a:r>
              <a:rPr lang="de-DE" sz="900" dirty="0">
                <a:latin typeface="Segoe UI" panose="020B0502040204020203" pitchFamily="34" charset="0"/>
              </a:rPr>
              <a:t> </a:t>
            </a:r>
            <a:r>
              <a:rPr lang="de-DE" sz="900" dirty="0" err="1">
                <a:latin typeface="Segoe UI" panose="020B0502040204020203" pitchFamily="34" charset="0"/>
              </a:rPr>
              <a:t>Hallucination</a:t>
            </a:r>
            <a:r>
              <a:rPr lang="de-DE" sz="900" dirty="0">
                <a:latin typeface="Segoe UI" panose="020B0502040204020203" pitchFamily="34" charset="0"/>
              </a:rPr>
              <a:t> in Natural Language Generation. In: </a:t>
            </a:r>
            <a:r>
              <a:rPr lang="de-DE" sz="900" i="1" dirty="0">
                <a:latin typeface="Segoe UI" panose="020B0502040204020203" pitchFamily="34" charset="0"/>
              </a:rPr>
              <a:t>ACM </a:t>
            </a:r>
            <a:r>
              <a:rPr lang="de-DE" sz="900" i="1" dirty="0" err="1">
                <a:latin typeface="Segoe UI" panose="020B0502040204020203" pitchFamily="34" charset="0"/>
              </a:rPr>
              <a:t>Comput</a:t>
            </a:r>
            <a:r>
              <a:rPr lang="de-DE" sz="900" i="1" dirty="0">
                <a:latin typeface="Segoe UI" panose="020B0502040204020203" pitchFamily="34" charset="0"/>
              </a:rPr>
              <a:t>. </a:t>
            </a:r>
            <a:r>
              <a:rPr lang="de-DE" sz="900" i="1" dirty="0" err="1">
                <a:latin typeface="Segoe UI" panose="020B0502040204020203" pitchFamily="34" charset="0"/>
              </a:rPr>
              <a:t>Surv</a:t>
            </a:r>
            <a:r>
              <a:rPr lang="de-DE" sz="900" i="1" dirty="0">
                <a:latin typeface="Segoe UI" panose="020B0502040204020203" pitchFamily="34" charset="0"/>
              </a:rPr>
              <a:t>. </a:t>
            </a:r>
            <a:r>
              <a:rPr lang="de-DE" sz="900" i="0" dirty="0">
                <a:latin typeface="Segoe UI" panose="020B0502040204020203" pitchFamily="34" charset="0"/>
              </a:rPr>
              <a:t>55 (12), S. 1-38. </a:t>
            </a:r>
          </a:p>
          <a:p>
            <a:pPr marR="1000"/>
            <a:r>
              <a:rPr lang="de-DE" sz="900" dirty="0">
                <a:latin typeface="Segoe UI" panose="020B0502040204020203" pitchFamily="34" charset="0"/>
              </a:rPr>
              <a:t>European </a:t>
            </a:r>
            <a:r>
              <a:rPr lang="de-DE" sz="900" dirty="0" err="1">
                <a:latin typeface="Segoe UI" panose="020B0502040204020203" pitchFamily="34" charset="0"/>
              </a:rPr>
              <a:t>Parliament</a:t>
            </a:r>
            <a:r>
              <a:rPr lang="de-DE" sz="900" dirty="0">
                <a:latin typeface="Segoe UI" panose="020B0502040204020203" pitchFamily="34" charset="0"/>
              </a:rPr>
              <a:t> (13.06.2024): </a:t>
            </a:r>
            <a:r>
              <a:rPr lang="de-DE" sz="900" dirty="0" err="1">
                <a:latin typeface="Segoe UI" panose="020B0502040204020203" pitchFamily="34" charset="0"/>
              </a:rPr>
              <a:t>Artificial</a:t>
            </a:r>
            <a:r>
              <a:rPr lang="de-DE" sz="900" dirty="0">
                <a:latin typeface="Segoe UI" panose="020B0502040204020203" pitchFamily="34" charset="0"/>
              </a:rPr>
              <a:t> </a:t>
            </a:r>
            <a:r>
              <a:rPr lang="de-DE" sz="900" dirty="0" err="1">
                <a:latin typeface="Segoe UI" panose="020B0502040204020203" pitchFamily="34" charset="0"/>
              </a:rPr>
              <a:t>Intelligence</a:t>
            </a:r>
            <a:r>
              <a:rPr lang="de-DE" sz="900" dirty="0">
                <a:latin typeface="Segoe UI" panose="020B0502040204020203" pitchFamily="34" charset="0"/>
              </a:rPr>
              <a:t> Act. AI Act. Online verfügbar unter https://eur-lex.europa.eu/eli/reg/2024/1689/oj</a:t>
            </a:r>
            <a:endParaRPr lang="en-US" sz="900" dirty="0">
              <a:latin typeface="Segoe UI" panose="020B0502040204020203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5EEB39F-9589-56BF-BA86-2E86290F92DA}"/>
              </a:ext>
            </a:extLst>
          </p:cNvPr>
          <p:cNvSpPr txBox="1"/>
          <p:nvPr/>
        </p:nvSpPr>
        <p:spPr>
          <a:xfrm>
            <a:off x="262826" y="5782286"/>
            <a:ext cx="17710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Bild generiert mit napkin.ai</a:t>
            </a:r>
          </a:p>
        </p:txBody>
      </p:sp>
    </p:spTree>
    <p:extLst>
      <p:ext uri="{BB962C8B-B14F-4D97-AF65-F5344CB8AC3E}">
        <p14:creationId xmlns:p14="http://schemas.microsoft.com/office/powerpoint/2010/main" val="352857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641E2-1347-B96D-033D-749AF727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84" y="542441"/>
            <a:ext cx="10068733" cy="751397"/>
          </a:xfrm>
        </p:spPr>
        <p:txBody>
          <a:bodyPr>
            <a:normAutofit fontScale="90000"/>
          </a:bodyPr>
          <a:lstStyle/>
          <a:p>
            <a:r>
              <a:rPr lang="de-DE" dirty="0"/>
              <a:t>Prompts - </a:t>
            </a:r>
            <a:r>
              <a:rPr lang="de-DE" sz="3100" dirty="0"/>
              <a:t>Anweisungen um gewünschte Antworten zu erhalten 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CC6CE8E-D8F6-9901-017B-68887F22A7F4}"/>
              </a:ext>
            </a:extLst>
          </p:cNvPr>
          <p:cNvSpPr txBox="1"/>
          <p:nvPr/>
        </p:nvSpPr>
        <p:spPr>
          <a:xfrm>
            <a:off x="6178658" y="1984220"/>
            <a:ext cx="5667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3BC482"/>
                </a:solidFill>
                <a:latin typeface="+mj-lt"/>
              </a:rPr>
              <a:t>Du bist Diätologin und somit Expert*in im Bereich Ernährung. (</a:t>
            </a:r>
            <a:r>
              <a:rPr lang="de-DE" b="1" dirty="0">
                <a:solidFill>
                  <a:srgbClr val="3BC482"/>
                </a:solidFill>
                <a:latin typeface="+mj-lt"/>
              </a:rPr>
              <a:t>Rolle</a:t>
            </a:r>
            <a:r>
              <a:rPr lang="de-DE" dirty="0">
                <a:solidFill>
                  <a:srgbClr val="3BC482"/>
                </a:solidFill>
                <a:latin typeface="+mj-lt"/>
              </a:rPr>
              <a:t>)</a:t>
            </a:r>
          </a:p>
          <a:p>
            <a:endParaRPr lang="de-DE" dirty="0">
              <a:solidFill>
                <a:srgbClr val="3BC482"/>
              </a:solidFill>
              <a:latin typeface="+mj-lt"/>
            </a:endParaRPr>
          </a:p>
          <a:p>
            <a:r>
              <a:rPr lang="de-DE" dirty="0">
                <a:solidFill>
                  <a:srgbClr val="4682E3"/>
                </a:solidFill>
                <a:latin typeface="+mj-lt"/>
              </a:rPr>
              <a:t>Du sollst detailliert erklären, wie sich eine gesunde Mahlzeit für Diabetiker*innen zusammenstellt. (</a:t>
            </a:r>
            <a:r>
              <a:rPr lang="de-DE" b="1" dirty="0">
                <a:solidFill>
                  <a:srgbClr val="4682E3"/>
                </a:solidFill>
                <a:latin typeface="+mj-lt"/>
              </a:rPr>
              <a:t>Aufgabe/Ziel</a:t>
            </a:r>
            <a:r>
              <a:rPr lang="de-DE" dirty="0">
                <a:solidFill>
                  <a:srgbClr val="4682E3"/>
                </a:solidFill>
                <a:latin typeface="+mj-lt"/>
              </a:rPr>
              <a:t>)</a:t>
            </a:r>
          </a:p>
          <a:p>
            <a:endParaRPr lang="de-DE" dirty="0">
              <a:solidFill>
                <a:srgbClr val="4682E3"/>
              </a:solidFill>
              <a:latin typeface="+mj-lt"/>
            </a:endParaRPr>
          </a:p>
          <a:p>
            <a:r>
              <a:rPr lang="de-DE" dirty="0">
                <a:solidFill>
                  <a:srgbClr val="E05753"/>
                </a:solidFill>
                <a:latin typeface="+mj-lt"/>
              </a:rPr>
              <a:t>Bedenke, dass viele Diabetiker*innen Schwierigkeiten haben, ihren Blutzuckerspiegel zu kontrollieren und kohlenhydratarme Optionen benötigen. (</a:t>
            </a:r>
            <a:r>
              <a:rPr lang="de-DE" b="1" dirty="0">
                <a:solidFill>
                  <a:srgbClr val="E05753"/>
                </a:solidFill>
                <a:latin typeface="+mj-lt"/>
              </a:rPr>
              <a:t>Hintergrund</a:t>
            </a:r>
            <a:r>
              <a:rPr lang="de-DE" dirty="0">
                <a:solidFill>
                  <a:srgbClr val="E05753"/>
                </a:solidFill>
                <a:latin typeface="+mj-lt"/>
              </a:rPr>
              <a:t>)</a:t>
            </a:r>
          </a:p>
          <a:p>
            <a:endParaRPr lang="de-DE" dirty="0">
              <a:solidFill>
                <a:srgbClr val="B65EDF"/>
              </a:solidFill>
              <a:latin typeface="+mj-lt"/>
            </a:endParaRPr>
          </a:p>
          <a:p>
            <a:r>
              <a:rPr lang="de-DE" dirty="0">
                <a:solidFill>
                  <a:srgbClr val="795EE3"/>
                </a:solidFill>
                <a:latin typeface="+mj-lt"/>
              </a:rPr>
              <a:t>Gib deine Antwort als einfache, schrittweise Anleitung in Form eines Handzettels  aus. (</a:t>
            </a:r>
            <a:r>
              <a:rPr lang="de-DE" b="1" dirty="0">
                <a:solidFill>
                  <a:srgbClr val="795EE3"/>
                </a:solidFill>
                <a:latin typeface="+mj-lt"/>
              </a:rPr>
              <a:t>Format</a:t>
            </a:r>
            <a:r>
              <a:rPr lang="de-DE" dirty="0">
                <a:solidFill>
                  <a:srgbClr val="795EE3"/>
                </a:solidFill>
                <a:latin typeface="+mj-lt"/>
              </a:rPr>
              <a:t>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E77DE0-5FC8-D652-0133-398C23F784B4}"/>
              </a:ext>
            </a:extLst>
          </p:cNvPr>
          <p:cNvSpPr txBox="1"/>
          <p:nvPr/>
        </p:nvSpPr>
        <p:spPr>
          <a:xfrm>
            <a:off x="1053884" y="5412446"/>
            <a:ext cx="6997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Erweiterung</a:t>
            </a:r>
            <a:r>
              <a:rPr lang="de-DE" dirty="0">
                <a:latin typeface="+mj-lt"/>
              </a:rPr>
              <a:t>: </a:t>
            </a:r>
          </a:p>
          <a:p>
            <a:r>
              <a:rPr lang="de-DE" dirty="0">
                <a:latin typeface="+mj-lt"/>
              </a:rPr>
              <a:t>Zielgruppe definieren </a:t>
            </a:r>
          </a:p>
          <a:p>
            <a:r>
              <a:rPr lang="de-DE" dirty="0">
                <a:latin typeface="+mj-lt"/>
              </a:rPr>
              <a:t>Stil/Tonalität (amikal, professionell, in einfacher Sprache etc.)</a:t>
            </a:r>
          </a:p>
          <a:p>
            <a:r>
              <a:rPr lang="de-DE" dirty="0">
                <a:latin typeface="+mj-lt"/>
              </a:rPr>
              <a:t>Anführen eines Beispiels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6A6A7D39-EBB6-648C-3CB8-F976A182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2" y="1582341"/>
            <a:ext cx="4665378" cy="36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8AE4276-2435-59D4-88DB-6E2278DCD6DA}"/>
              </a:ext>
            </a:extLst>
          </p:cNvPr>
          <p:cNvSpPr txBox="1"/>
          <p:nvPr/>
        </p:nvSpPr>
        <p:spPr>
          <a:xfrm>
            <a:off x="3799657" y="4987696"/>
            <a:ext cx="17710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Bild generiert mit napkin.ai</a:t>
            </a:r>
          </a:p>
        </p:txBody>
      </p:sp>
    </p:spTree>
    <p:extLst>
      <p:ext uri="{BB962C8B-B14F-4D97-AF65-F5344CB8AC3E}">
        <p14:creationId xmlns:p14="http://schemas.microsoft.com/office/powerpoint/2010/main" val="162308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0BD0F-07DC-F4CB-1E5F-3798A79A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82" y="557940"/>
            <a:ext cx="10073899" cy="718088"/>
          </a:xfrm>
        </p:spPr>
        <p:txBody>
          <a:bodyPr/>
          <a:lstStyle/>
          <a:p>
            <a:r>
              <a:rPr lang="de-DE" dirty="0"/>
              <a:t>Diätologin Susi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742A95-D4C9-E0D0-B317-BDB2070ED081}"/>
              </a:ext>
            </a:extLst>
          </p:cNvPr>
          <p:cNvSpPr txBox="1"/>
          <p:nvPr/>
        </p:nvSpPr>
        <p:spPr>
          <a:xfrm>
            <a:off x="6096000" y="2006204"/>
            <a:ext cx="50472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möchte Handzettel für Ihre Patient*innen erstellen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hätte gerne eine Struktur als Basis zum weiterarbeiten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nutzt ChatGPT als Grundlage und checkt die Antworten 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FF0E90B-F107-A31C-D255-DCDC0CB3F648}"/>
              </a:ext>
            </a:extLst>
          </p:cNvPr>
          <p:cNvGrpSpPr/>
          <p:nvPr/>
        </p:nvGrpSpPr>
        <p:grpSpPr>
          <a:xfrm>
            <a:off x="1069382" y="2006204"/>
            <a:ext cx="3916434" cy="3600000"/>
            <a:chOff x="368084" y="2744868"/>
            <a:chExt cx="3916434" cy="3600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90655E2-BB4A-9C92-EA5C-138850341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084" y="2744868"/>
              <a:ext cx="3600000" cy="36000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8E90B55-6BB3-957B-C947-69B3D8264EB7}"/>
                </a:ext>
              </a:extLst>
            </p:cNvPr>
            <p:cNvSpPr txBox="1"/>
            <p:nvPr/>
          </p:nvSpPr>
          <p:spPr>
            <a:xfrm>
              <a:off x="2268679" y="5620717"/>
              <a:ext cx="20158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/>
                <a:t>generated</a:t>
              </a:r>
              <a:r>
                <a:rPr lang="de-DE" sz="900" dirty="0"/>
                <a:t> </a:t>
              </a:r>
              <a:r>
                <a:rPr lang="de-DE" sz="900" dirty="0" err="1"/>
                <a:t>with</a:t>
              </a:r>
              <a:r>
                <a:rPr lang="de-DE" sz="900" dirty="0"/>
                <a:t> firefly.adobe.com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7777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1D3E-A08D-242C-A34B-6BAE97C7E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6ADCF8-3690-765F-1A3E-987D74B7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719" y="537276"/>
            <a:ext cx="5047281" cy="718087"/>
          </a:xfrm>
        </p:spPr>
        <p:txBody>
          <a:bodyPr/>
          <a:lstStyle/>
          <a:p>
            <a:r>
              <a:rPr lang="de-DE" dirty="0"/>
              <a:t>chatgpt.com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0B3F4F28-AF35-92E5-D50F-447D4A1EE6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582529"/>
              </p:ext>
            </p:extLst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65286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876296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EED5E1AC-2AE9-C4DF-76DA-3B83F5E5E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576789"/>
              </p:ext>
            </p:extLst>
          </p:nvPr>
        </p:nvGraphicFramePr>
        <p:xfrm>
          <a:off x="1048717" y="2034539"/>
          <a:ext cx="5047280" cy="3581013"/>
        </p:xfrm>
        <a:graphic>
          <a:graphicData uri="http://schemas.openxmlformats.org/drawingml/2006/table">
            <a:tbl>
              <a:tblPr/>
              <a:tblGrid>
                <a:gridCol w="5047280">
                  <a:extLst>
                    <a:ext uri="{9D8B030D-6E8A-4147-A177-3AD203B41FA5}">
                      <a16:colId xmlns:a16="http://schemas.microsoft.com/office/drawing/2014/main" val="4068454912"/>
                    </a:ext>
                  </a:extLst>
                </a:gridCol>
              </a:tblGrid>
              <a:tr h="311137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Natürliche Sprachverarbeitung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Textzusammenfassung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Fragenbeantwortung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Übersetzen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Bildgenerierung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de-DE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884619"/>
                  </a:ext>
                </a:extLst>
              </a:tr>
              <a:tr h="469641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de-DE" dirty="0"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190058"/>
                  </a:ext>
                </a:extLst>
              </a:tr>
            </a:tbl>
          </a:graphicData>
        </a:graphic>
      </p:graphicFrame>
      <p:pic>
        <p:nvPicPr>
          <p:cNvPr id="2050" name="Picture 2" descr="ChatGPT Logo and sign, new logo meaning and history, PNG, SVG">
            <a:extLst>
              <a:ext uri="{FF2B5EF4-FFF2-40B4-BE49-F238E27FC236}">
                <a16:creationId xmlns:a16="http://schemas.microsoft.com/office/drawing/2014/main" id="{3BD41791-322E-EBC6-8035-7F6B42F3B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r="10549"/>
          <a:stretch/>
        </p:blipFill>
        <p:spPr bwMode="auto">
          <a:xfrm>
            <a:off x="8927024" y="537277"/>
            <a:ext cx="1456840" cy="106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D234A51-B3A2-B5AD-C155-666C17CCD419}"/>
              </a:ext>
            </a:extLst>
          </p:cNvPr>
          <p:cNvSpPr txBox="1"/>
          <p:nvPr/>
        </p:nvSpPr>
        <p:spPr>
          <a:xfrm>
            <a:off x="6096001" y="2043095"/>
            <a:ext cx="50472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+mj-lt"/>
              </a:rPr>
              <a:t>Prompt</a:t>
            </a:r>
            <a:r>
              <a:rPr lang="de-DE" dirty="0">
                <a:latin typeface="+mj-lt"/>
              </a:rPr>
              <a:t>:</a:t>
            </a:r>
          </a:p>
          <a:p>
            <a:r>
              <a:rPr lang="de-DE" dirty="0">
                <a:solidFill>
                  <a:srgbClr val="3BC482"/>
                </a:solidFill>
                <a:latin typeface="+mj-lt"/>
              </a:rPr>
              <a:t>Du bist Diätologin und somit Expert*in im Bereich Ernährung. </a:t>
            </a:r>
          </a:p>
          <a:p>
            <a:r>
              <a:rPr lang="de-DE" dirty="0">
                <a:solidFill>
                  <a:srgbClr val="4682E3"/>
                </a:solidFill>
                <a:latin typeface="+mj-lt"/>
              </a:rPr>
              <a:t>Du sollst detailliert erklären, wie sich eine gesunde Mahlzeit für Diabetiker*innen zusammenstellt. </a:t>
            </a:r>
          </a:p>
          <a:p>
            <a:r>
              <a:rPr lang="de-DE" dirty="0">
                <a:solidFill>
                  <a:srgbClr val="B65EDF"/>
                </a:solidFill>
                <a:latin typeface="+mj-lt"/>
              </a:rPr>
              <a:t>Bedenke, dass viele Diabetiker*innen Schwierigkeiten haben, ihren Blutzuckerspiegel zu kontrollieren und kohlenhydratarme Optionen benötigen. </a:t>
            </a:r>
          </a:p>
          <a:p>
            <a:r>
              <a:rPr lang="de-DE" dirty="0">
                <a:solidFill>
                  <a:srgbClr val="E15E5A"/>
                </a:solidFill>
                <a:latin typeface="+mj-lt"/>
              </a:rPr>
              <a:t>Gib deine Antwort als einfache, schrittweise Anleitung in Form eines Handzettels  aus. </a:t>
            </a:r>
          </a:p>
          <a:p>
            <a:r>
              <a:rPr lang="de-DE" dirty="0">
                <a:solidFill>
                  <a:srgbClr val="E15E5A"/>
                </a:solidFill>
                <a:latin typeface="+mj-lt"/>
              </a:rPr>
              <a:t> 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5404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atgpt">
            <a:hlinkClick r:id="" action="ppaction://media"/>
            <a:extLst>
              <a:ext uri="{FF2B5EF4-FFF2-40B4-BE49-F238E27FC236}">
                <a16:creationId xmlns:a16="http://schemas.microsoft.com/office/drawing/2014/main" id="{756230DA-5D26-9535-2915-9EF209887F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3353" y="1905000"/>
            <a:ext cx="541813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1570</Words>
  <Application>Microsoft Office PowerPoint</Application>
  <PresentationFormat>Breitbild</PresentationFormat>
  <Paragraphs>240</Paragraphs>
  <Slides>31</Slides>
  <Notes>2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Segoe UI</vt:lpstr>
      <vt:lpstr>Wingdings</vt:lpstr>
      <vt:lpstr>Office</vt:lpstr>
      <vt:lpstr>Large Language Modelle in MTD-Berufen</vt:lpstr>
      <vt:lpstr>Was Sie erwartet:</vt:lpstr>
      <vt:lpstr>Was sind die Grundlagen?</vt:lpstr>
      <vt:lpstr>LLMs: Die KI hinter moderner Sprachverarbeitung</vt:lpstr>
      <vt:lpstr>Zu beachten:</vt:lpstr>
      <vt:lpstr>Prompts - Anweisungen um gewünschte Antworten zu erhalten </vt:lpstr>
      <vt:lpstr>Diätologin Susi</vt:lpstr>
      <vt:lpstr>chatgpt.com</vt:lpstr>
      <vt:lpstr>PowerPoint-Präsentation</vt:lpstr>
      <vt:lpstr>Orthoptistin Andi</vt:lpstr>
      <vt:lpstr>typeset.io</vt:lpstr>
      <vt:lpstr>PowerPoint-Präsentation</vt:lpstr>
      <vt:lpstr>Ergotherapeutin Hedda</vt:lpstr>
      <vt:lpstr>turboscribe.ai</vt:lpstr>
      <vt:lpstr>PowerPoint-Präsentation</vt:lpstr>
      <vt:lpstr>PowerPoint-Präsentation</vt:lpstr>
      <vt:lpstr>PowerPoint-Präsentation</vt:lpstr>
      <vt:lpstr>Logopädin Bettina</vt:lpstr>
      <vt:lpstr>notebooklm.google.com</vt:lpstr>
      <vt:lpstr>PowerPoint-Präsentation</vt:lpstr>
      <vt:lpstr>What else?</vt:lpstr>
      <vt:lpstr>Viel Spaß beim Ausprobieren!</vt:lpstr>
      <vt:lpstr>Biomedizinische Analytikerin Tanja</vt:lpstr>
      <vt:lpstr>napkin.ai</vt:lpstr>
      <vt:lpstr>PowerPoint-Präsentation</vt:lpstr>
      <vt:lpstr>Radiologietechnologe Wolfgang</vt:lpstr>
      <vt:lpstr>gamma.app</vt:lpstr>
      <vt:lpstr>PowerPoint-Präsentation</vt:lpstr>
      <vt:lpstr>Physiotherapeutin Caro</vt:lpstr>
      <vt:lpstr>Perplexity.ai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walter trückl</dc:creator>
  <cp:lastModifiedBy>walter trückl</cp:lastModifiedBy>
  <cp:revision>3</cp:revision>
  <dcterms:created xsi:type="dcterms:W3CDTF">2024-10-22T09:12:36Z</dcterms:created>
  <dcterms:modified xsi:type="dcterms:W3CDTF">2024-11-20T13:50:16Z</dcterms:modified>
</cp:coreProperties>
</file>